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61" r:id="rId2"/>
    <p:sldId id="278" r:id="rId3"/>
    <p:sldId id="320" r:id="rId4"/>
    <p:sldId id="324" r:id="rId5"/>
    <p:sldId id="325" r:id="rId6"/>
    <p:sldId id="326" r:id="rId7"/>
    <p:sldId id="315" r:id="rId8"/>
    <p:sldId id="317" r:id="rId9"/>
    <p:sldId id="304" r:id="rId10"/>
    <p:sldId id="270" r:id="rId11"/>
    <p:sldId id="333" r:id="rId12"/>
    <p:sldId id="331" r:id="rId13"/>
    <p:sldId id="289" r:id="rId14"/>
  </p:sldIdLst>
  <p:sldSz cx="9144000" cy="6858000" type="screen4x3"/>
  <p:notesSz cx="6718300" cy="9855200"/>
  <p:defaultTextStyle>
    <a:defPPr>
      <a:defRPr lang="en-GB"/>
    </a:defPPr>
    <a:lvl1pPr algn="l" rtl="0" fontAlgn="base">
      <a:spcBef>
        <a:spcPct val="0"/>
      </a:spcBef>
      <a:spcAft>
        <a:spcPct val="0"/>
      </a:spcAft>
      <a:defRPr sz="7600" b="1" kern="1200">
        <a:solidFill>
          <a:srgbClr val="FFD624"/>
        </a:solidFill>
        <a:latin typeface="Verdana" pitchFamily="34" charset="0"/>
        <a:ea typeface="+mn-ea"/>
        <a:cs typeface="Arial" charset="0"/>
      </a:defRPr>
    </a:lvl1pPr>
    <a:lvl2pPr marL="457200" algn="l" rtl="0" fontAlgn="base">
      <a:spcBef>
        <a:spcPct val="0"/>
      </a:spcBef>
      <a:spcAft>
        <a:spcPct val="0"/>
      </a:spcAft>
      <a:defRPr sz="7600" b="1" kern="1200">
        <a:solidFill>
          <a:srgbClr val="FFD624"/>
        </a:solidFill>
        <a:latin typeface="Verdana" pitchFamily="34" charset="0"/>
        <a:ea typeface="+mn-ea"/>
        <a:cs typeface="Arial" charset="0"/>
      </a:defRPr>
    </a:lvl2pPr>
    <a:lvl3pPr marL="914400" algn="l" rtl="0" fontAlgn="base">
      <a:spcBef>
        <a:spcPct val="0"/>
      </a:spcBef>
      <a:spcAft>
        <a:spcPct val="0"/>
      </a:spcAft>
      <a:defRPr sz="7600" b="1" kern="1200">
        <a:solidFill>
          <a:srgbClr val="FFD624"/>
        </a:solidFill>
        <a:latin typeface="Verdana" pitchFamily="34" charset="0"/>
        <a:ea typeface="+mn-ea"/>
        <a:cs typeface="Arial" charset="0"/>
      </a:defRPr>
    </a:lvl3pPr>
    <a:lvl4pPr marL="1371600" algn="l" rtl="0" fontAlgn="base">
      <a:spcBef>
        <a:spcPct val="0"/>
      </a:spcBef>
      <a:spcAft>
        <a:spcPct val="0"/>
      </a:spcAft>
      <a:defRPr sz="7600" b="1" kern="1200">
        <a:solidFill>
          <a:srgbClr val="FFD624"/>
        </a:solidFill>
        <a:latin typeface="Verdana" pitchFamily="34" charset="0"/>
        <a:ea typeface="+mn-ea"/>
        <a:cs typeface="Arial" charset="0"/>
      </a:defRPr>
    </a:lvl4pPr>
    <a:lvl5pPr marL="1828800" algn="l" rtl="0" fontAlgn="base">
      <a:spcBef>
        <a:spcPct val="0"/>
      </a:spcBef>
      <a:spcAft>
        <a:spcPct val="0"/>
      </a:spcAft>
      <a:defRPr sz="7600" b="1" kern="1200">
        <a:solidFill>
          <a:srgbClr val="FFD624"/>
        </a:solidFill>
        <a:latin typeface="Verdana" pitchFamily="34" charset="0"/>
        <a:ea typeface="+mn-ea"/>
        <a:cs typeface="Arial" charset="0"/>
      </a:defRPr>
    </a:lvl5pPr>
    <a:lvl6pPr marL="2286000" algn="l" defTabSz="914400" rtl="0" eaLnBrk="1" latinLnBrk="0" hangingPunct="1">
      <a:defRPr sz="7600" b="1" kern="1200">
        <a:solidFill>
          <a:srgbClr val="FFD624"/>
        </a:solidFill>
        <a:latin typeface="Verdana" pitchFamily="34" charset="0"/>
        <a:ea typeface="+mn-ea"/>
        <a:cs typeface="Arial" charset="0"/>
      </a:defRPr>
    </a:lvl6pPr>
    <a:lvl7pPr marL="2743200" algn="l" defTabSz="914400" rtl="0" eaLnBrk="1" latinLnBrk="0" hangingPunct="1">
      <a:defRPr sz="7600" b="1" kern="1200">
        <a:solidFill>
          <a:srgbClr val="FFD624"/>
        </a:solidFill>
        <a:latin typeface="Verdana" pitchFamily="34" charset="0"/>
        <a:ea typeface="+mn-ea"/>
        <a:cs typeface="Arial" charset="0"/>
      </a:defRPr>
    </a:lvl7pPr>
    <a:lvl8pPr marL="3200400" algn="l" defTabSz="914400" rtl="0" eaLnBrk="1" latinLnBrk="0" hangingPunct="1">
      <a:defRPr sz="7600" b="1" kern="1200">
        <a:solidFill>
          <a:srgbClr val="FFD624"/>
        </a:solidFill>
        <a:latin typeface="Verdana" pitchFamily="34" charset="0"/>
        <a:ea typeface="+mn-ea"/>
        <a:cs typeface="Arial" charset="0"/>
      </a:defRPr>
    </a:lvl8pPr>
    <a:lvl9pPr marL="3657600" algn="l" defTabSz="914400" rtl="0" eaLnBrk="1" latinLnBrk="0" hangingPunct="1">
      <a:defRPr sz="7600" b="1" kern="1200">
        <a:solidFill>
          <a:srgbClr val="FFD624"/>
        </a:solidFill>
        <a:latin typeface="Verdana" pitchFamily="34"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04">
          <p15:clr>
            <a:srgbClr val="A4A3A4"/>
          </p15:clr>
        </p15:guide>
        <p15:guide id="2" pos="211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33176"/>
    <a:srgbClr val="FF0000"/>
    <a:srgbClr val="0F5494"/>
    <a:srgbClr val="FFD624"/>
    <a:srgbClr val="3166CF"/>
    <a:srgbClr val="3E6FD2"/>
    <a:srgbClr val="2D5EC1"/>
    <a:srgbClr val="BDDE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0206" autoAdjust="0"/>
    <p:restoredTop sz="92457" autoAdjust="0"/>
  </p:normalViewPr>
  <p:slideViewPr>
    <p:cSldViewPr>
      <p:cViewPr>
        <p:scale>
          <a:sx n="75" d="100"/>
          <a:sy n="75" d="100"/>
        </p:scale>
        <p:origin x="-2580" y="-720"/>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282"/>
    </p:cViewPr>
  </p:sorterViewPr>
  <p:notesViewPr>
    <p:cSldViewPr>
      <p:cViewPr varScale="1">
        <p:scale>
          <a:sx n="62" d="100"/>
          <a:sy n="62" d="100"/>
        </p:scale>
        <p:origin x="-2850" y="-78"/>
      </p:cViewPr>
      <p:guideLst>
        <p:guide orient="horz" pos="3104"/>
        <p:guide pos="211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11475" cy="492125"/>
          </a:xfrm>
          <a:prstGeom prst="rect">
            <a:avLst/>
          </a:prstGeom>
          <a:noFill/>
          <a:ln w="9525">
            <a:noFill/>
            <a:miter lim="800000"/>
            <a:headEnd/>
            <a:tailEnd/>
          </a:ln>
          <a:effectLst/>
        </p:spPr>
        <p:txBody>
          <a:bodyPr vert="horz" wrap="square" lIns="90891" tIns="45446" rIns="90891" bIns="45446" numCol="1" anchor="t" anchorCtr="0" compatLnSpc="1">
            <a:prstTxWarp prst="textNoShape">
              <a:avLst/>
            </a:prstTxWarp>
          </a:bodyPr>
          <a:lstStyle>
            <a:lvl1pPr>
              <a:defRPr sz="1200" b="0">
                <a:solidFill>
                  <a:schemeClr val="tx1"/>
                </a:solidFill>
                <a:latin typeface="Arial" charset="0"/>
                <a:cs typeface="+mn-cs"/>
              </a:defRPr>
            </a:lvl1pPr>
          </a:lstStyle>
          <a:p>
            <a:pPr>
              <a:defRPr/>
            </a:pPr>
            <a:endParaRPr lang="en-GB"/>
          </a:p>
        </p:txBody>
      </p:sp>
      <p:sp>
        <p:nvSpPr>
          <p:cNvPr id="37891" name="Rectangle 3"/>
          <p:cNvSpPr>
            <a:spLocks noGrp="1" noChangeArrowheads="1"/>
          </p:cNvSpPr>
          <p:nvPr>
            <p:ph type="dt" sz="quarter" idx="1"/>
          </p:nvPr>
        </p:nvSpPr>
        <p:spPr bwMode="auto">
          <a:xfrm>
            <a:off x="3805238" y="0"/>
            <a:ext cx="2911475" cy="492125"/>
          </a:xfrm>
          <a:prstGeom prst="rect">
            <a:avLst/>
          </a:prstGeom>
          <a:noFill/>
          <a:ln w="9525">
            <a:noFill/>
            <a:miter lim="800000"/>
            <a:headEnd/>
            <a:tailEnd/>
          </a:ln>
          <a:effectLst/>
        </p:spPr>
        <p:txBody>
          <a:bodyPr vert="horz" wrap="square" lIns="90891" tIns="45446" rIns="90891" bIns="45446" numCol="1" anchor="t" anchorCtr="0" compatLnSpc="1">
            <a:prstTxWarp prst="textNoShape">
              <a:avLst/>
            </a:prstTxWarp>
          </a:bodyPr>
          <a:lstStyle>
            <a:lvl1pPr algn="r">
              <a:defRPr sz="1200" b="0">
                <a:solidFill>
                  <a:schemeClr val="tx1"/>
                </a:solidFill>
                <a:latin typeface="Arial" charset="0"/>
                <a:cs typeface="+mn-cs"/>
              </a:defRPr>
            </a:lvl1pPr>
          </a:lstStyle>
          <a:p>
            <a:pPr>
              <a:defRPr/>
            </a:pPr>
            <a:endParaRPr lang="en-GB"/>
          </a:p>
        </p:txBody>
      </p:sp>
      <p:sp>
        <p:nvSpPr>
          <p:cNvPr id="37892" name="Rectangle 4"/>
          <p:cNvSpPr>
            <a:spLocks noGrp="1" noChangeArrowheads="1"/>
          </p:cNvSpPr>
          <p:nvPr>
            <p:ph type="ftr" sz="quarter" idx="2"/>
          </p:nvPr>
        </p:nvSpPr>
        <p:spPr bwMode="auto">
          <a:xfrm>
            <a:off x="0" y="9361488"/>
            <a:ext cx="2911475" cy="492125"/>
          </a:xfrm>
          <a:prstGeom prst="rect">
            <a:avLst/>
          </a:prstGeom>
          <a:noFill/>
          <a:ln w="9525">
            <a:noFill/>
            <a:miter lim="800000"/>
            <a:headEnd/>
            <a:tailEnd/>
          </a:ln>
          <a:effectLst/>
        </p:spPr>
        <p:txBody>
          <a:bodyPr vert="horz" wrap="square" lIns="90891" tIns="45446" rIns="90891" bIns="45446" numCol="1" anchor="b" anchorCtr="0" compatLnSpc="1">
            <a:prstTxWarp prst="textNoShape">
              <a:avLst/>
            </a:prstTxWarp>
          </a:bodyPr>
          <a:lstStyle>
            <a:lvl1pPr>
              <a:defRPr sz="1200" b="0">
                <a:solidFill>
                  <a:schemeClr val="tx1"/>
                </a:solidFill>
                <a:latin typeface="Arial" charset="0"/>
                <a:cs typeface="+mn-cs"/>
              </a:defRPr>
            </a:lvl1pPr>
          </a:lstStyle>
          <a:p>
            <a:pPr>
              <a:defRPr/>
            </a:pPr>
            <a:endParaRPr lang="en-GB"/>
          </a:p>
        </p:txBody>
      </p:sp>
      <p:sp>
        <p:nvSpPr>
          <p:cNvPr id="37893" name="Rectangle 5"/>
          <p:cNvSpPr>
            <a:spLocks noGrp="1" noChangeArrowheads="1"/>
          </p:cNvSpPr>
          <p:nvPr>
            <p:ph type="sldNum" sz="quarter" idx="3"/>
          </p:nvPr>
        </p:nvSpPr>
        <p:spPr bwMode="auto">
          <a:xfrm>
            <a:off x="3805238" y="9361488"/>
            <a:ext cx="2911475" cy="492125"/>
          </a:xfrm>
          <a:prstGeom prst="rect">
            <a:avLst/>
          </a:prstGeom>
          <a:noFill/>
          <a:ln w="9525">
            <a:noFill/>
            <a:miter lim="800000"/>
            <a:headEnd/>
            <a:tailEnd/>
          </a:ln>
          <a:effectLst/>
        </p:spPr>
        <p:txBody>
          <a:bodyPr vert="horz" wrap="square" lIns="90891" tIns="45446" rIns="90891" bIns="45446" numCol="1" anchor="b" anchorCtr="0" compatLnSpc="1">
            <a:prstTxWarp prst="textNoShape">
              <a:avLst/>
            </a:prstTxWarp>
          </a:bodyPr>
          <a:lstStyle>
            <a:lvl1pPr algn="r">
              <a:defRPr sz="1200" b="0">
                <a:solidFill>
                  <a:schemeClr val="tx1"/>
                </a:solidFill>
                <a:latin typeface="Arial" charset="0"/>
                <a:cs typeface="+mn-cs"/>
              </a:defRPr>
            </a:lvl1pPr>
          </a:lstStyle>
          <a:p>
            <a:pPr>
              <a:defRPr/>
            </a:pPr>
            <a:fld id="{46FAB111-3A7D-4ABF-9B82-9B2D9701E0B0}" type="slidenum">
              <a:rPr lang="en-GB"/>
              <a:pPr>
                <a:defRPr/>
              </a:pPr>
              <a:t>‹#›</a:t>
            </a:fld>
            <a:endParaRPr lang="en-GB"/>
          </a:p>
        </p:txBody>
      </p:sp>
    </p:spTree>
    <p:extLst>
      <p:ext uri="{BB962C8B-B14F-4D97-AF65-F5344CB8AC3E}">
        <p14:creationId xmlns:p14="http://schemas.microsoft.com/office/powerpoint/2010/main" val="9297625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11475" cy="492125"/>
          </a:xfrm>
          <a:prstGeom prst="rect">
            <a:avLst/>
          </a:prstGeom>
          <a:noFill/>
          <a:ln w="9525">
            <a:noFill/>
            <a:miter lim="800000"/>
            <a:headEnd/>
            <a:tailEnd/>
          </a:ln>
          <a:effectLst/>
        </p:spPr>
        <p:txBody>
          <a:bodyPr vert="horz" wrap="square" lIns="90891" tIns="45446" rIns="90891" bIns="45446" numCol="1" anchor="t" anchorCtr="0" compatLnSpc="1">
            <a:prstTxWarp prst="textNoShape">
              <a:avLst/>
            </a:prstTxWarp>
          </a:bodyPr>
          <a:lstStyle>
            <a:lvl1pPr>
              <a:defRPr sz="1200" b="0">
                <a:solidFill>
                  <a:schemeClr val="tx1"/>
                </a:solidFill>
                <a:latin typeface="Arial" charset="0"/>
                <a:cs typeface="+mn-cs"/>
              </a:defRPr>
            </a:lvl1pPr>
          </a:lstStyle>
          <a:p>
            <a:pPr>
              <a:defRPr/>
            </a:pPr>
            <a:endParaRPr lang="en-GB"/>
          </a:p>
        </p:txBody>
      </p:sp>
      <p:sp>
        <p:nvSpPr>
          <p:cNvPr id="36867" name="Rectangle 3"/>
          <p:cNvSpPr>
            <a:spLocks noGrp="1" noChangeArrowheads="1"/>
          </p:cNvSpPr>
          <p:nvPr>
            <p:ph type="dt" idx="1"/>
          </p:nvPr>
        </p:nvSpPr>
        <p:spPr bwMode="auto">
          <a:xfrm>
            <a:off x="3805238" y="0"/>
            <a:ext cx="2911475" cy="492125"/>
          </a:xfrm>
          <a:prstGeom prst="rect">
            <a:avLst/>
          </a:prstGeom>
          <a:noFill/>
          <a:ln w="9525">
            <a:noFill/>
            <a:miter lim="800000"/>
            <a:headEnd/>
            <a:tailEnd/>
          </a:ln>
          <a:effectLst/>
        </p:spPr>
        <p:txBody>
          <a:bodyPr vert="horz" wrap="square" lIns="90891" tIns="45446" rIns="90891" bIns="45446" numCol="1" anchor="t" anchorCtr="0" compatLnSpc="1">
            <a:prstTxWarp prst="textNoShape">
              <a:avLst/>
            </a:prstTxWarp>
          </a:bodyPr>
          <a:lstStyle>
            <a:lvl1pPr algn="r">
              <a:defRPr sz="1200" b="0">
                <a:solidFill>
                  <a:schemeClr val="tx1"/>
                </a:solidFill>
                <a:latin typeface="Arial" charset="0"/>
                <a:cs typeface="+mn-cs"/>
              </a:defRPr>
            </a:lvl1pPr>
          </a:lstStyle>
          <a:p>
            <a:pPr>
              <a:defRPr/>
            </a:pPr>
            <a:endParaRPr lang="en-GB"/>
          </a:p>
        </p:txBody>
      </p:sp>
      <p:sp>
        <p:nvSpPr>
          <p:cNvPr id="26628" name="Rectangle 4"/>
          <p:cNvSpPr>
            <a:spLocks noGrp="1" noRot="1" noChangeAspect="1" noChangeArrowheads="1" noTextEdit="1"/>
          </p:cNvSpPr>
          <p:nvPr>
            <p:ph type="sldImg" idx="2"/>
          </p:nvPr>
        </p:nvSpPr>
        <p:spPr bwMode="auto">
          <a:xfrm>
            <a:off x="896938" y="739775"/>
            <a:ext cx="4926012" cy="36957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9" name="Rectangle 5"/>
          <p:cNvSpPr>
            <a:spLocks noGrp="1" noChangeArrowheads="1"/>
          </p:cNvSpPr>
          <p:nvPr>
            <p:ph type="body" sz="quarter" idx="3"/>
          </p:nvPr>
        </p:nvSpPr>
        <p:spPr bwMode="auto">
          <a:xfrm>
            <a:off x="671513" y="4679950"/>
            <a:ext cx="5375275" cy="4435475"/>
          </a:xfrm>
          <a:prstGeom prst="rect">
            <a:avLst/>
          </a:prstGeom>
          <a:noFill/>
          <a:ln w="9525">
            <a:noFill/>
            <a:miter lim="800000"/>
            <a:headEnd/>
            <a:tailEnd/>
          </a:ln>
          <a:effectLst/>
        </p:spPr>
        <p:txBody>
          <a:bodyPr vert="horz" wrap="square" lIns="90891" tIns="45446" rIns="90891" bIns="45446"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361488"/>
            <a:ext cx="2911475" cy="492125"/>
          </a:xfrm>
          <a:prstGeom prst="rect">
            <a:avLst/>
          </a:prstGeom>
          <a:noFill/>
          <a:ln w="9525">
            <a:noFill/>
            <a:miter lim="800000"/>
            <a:headEnd/>
            <a:tailEnd/>
          </a:ln>
          <a:effectLst/>
        </p:spPr>
        <p:txBody>
          <a:bodyPr vert="horz" wrap="square" lIns="90891" tIns="45446" rIns="90891" bIns="45446" numCol="1" anchor="b" anchorCtr="0" compatLnSpc="1">
            <a:prstTxWarp prst="textNoShape">
              <a:avLst/>
            </a:prstTxWarp>
          </a:bodyPr>
          <a:lstStyle>
            <a:lvl1pPr>
              <a:defRPr sz="1200" b="0">
                <a:solidFill>
                  <a:schemeClr val="tx1"/>
                </a:solidFill>
                <a:latin typeface="Arial" charset="0"/>
                <a:cs typeface="+mn-cs"/>
              </a:defRPr>
            </a:lvl1pPr>
          </a:lstStyle>
          <a:p>
            <a:pPr>
              <a:defRPr/>
            </a:pPr>
            <a:endParaRPr lang="en-GB"/>
          </a:p>
        </p:txBody>
      </p:sp>
      <p:sp>
        <p:nvSpPr>
          <p:cNvPr id="36871" name="Rectangle 7"/>
          <p:cNvSpPr>
            <a:spLocks noGrp="1" noChangeArrowheads="1"/>
          </p:cNvSpPr>
          <p:nvPr>
            <p:ph type="sldNum" sz="quarter" idx="5"/>
          </p:nvPr>
        </p:nvSpPr>
        <p:spPr bwMode="auto">
          <a:xfrm>
            <a:off x="3805238" y="9361488"/>
            <a:ext cx="2911475" cy="492125"/>
          </a:xfrm>
          <a:prstGeom prst="rect">
            <a:avLst/>
          </a:prstGeom>
          <a:noFill/>
          <a:ln w="9525">
            <a:noFill/>
            <a:miter lim="800000"/>
            <a:headEnd/>
            <a:tailEnd/>
          </a:ln>
          <a:effectLst/>
        </p:spPr>
        <p:txBody>
          <a:bodyPr vert="horz" wrap="square" lIns="90891" tIns="45446" rIns="90891" bIns="45446" numCol="1" anchor="b" anchorCtr="0" compatLnSpc="1">
            <a:prstTxWarp prst="textNoShape">
              <a:avLst/>
            </a:prstTxWarp>
          </a:bodyPr>
          <a:lstStyle>
            <a:lvl1pPr algn="r">
              <a:defRPr sz="1200" b="0">
                <a:solidFill>
                  <a:schemeClr val="tx1"/>
                </a:solidFill>
                <a:latin typeface="Arial" charset="0"/>
                <a:cs typeface="+mn-cs"/>
              </a:defRPr>
            </a:lvl1pPr>
          </a:lstStyle>
          <a:p>
            <a:pPr>
              <a:defRPr/>
            </a:pPr>
            <a:fld id="{62B0F9E9-F197-4243-BA72-0D90402C95DD}" type="slidenum">
              <a:rPr lang="en-GB"/>
              <a:pPr>
                <a:defRPr/>
              </a:pPr>
              <a:t>‹#›</a:t>
            </a:fld>
            <a:endParaRPr lang="en-GB"/>
          </a:p>
        </p:txBody>
      </p:sp>
    </p:spTree>
    <p:extLst>
      <p:ext uri="{BB962C8B-B14F-4D97-AF65-F5344CB8AC3E}">
        <p14:creationId xmlns:p14="http://schemas.microsoft.com/office/powerpoint/2010/main" val="28930154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62B0F9E9-F197-4243-BA72-0D90402C95DD}" type="slidenum">
              <a:rPr lang="en-GB" smtClean="0"/>
              <a:pPr>
                <a:defRPr/>
              </a:pPr>
              <a:t>1</a:t>
            </a:fld>
            <a:endParaRPr lang="en-GB"/>
          </a:p>
        </p:txBody>
      </p:sp>
    </p:spTree>
    <p:extLst>
      <p:ext uri="{BB962C8B-B14F-4D97-AF65-F5344CB8AC3E}">
        <p14:creationId xmlns:p14="http://schemas.microsoft.com/office/powerpoint/2010/main" val="2636084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62B0F9E9-F197-4243-BA72-0D90402C95DD}" type="slidenum">
              <a:rPr lang="en-GB" smtClean="0"/>
              <a:pPr>
                <a:defRPr/>
              </a:pPr>
              <a:t>2</a:t>
            </a:fld>
            <a:endParaRPr lang="en-GB"/>
          </a:p>
        </p:txBody>
      </p:sp>
    </p:spTree>
    <p:extLst>
      <p:ext uri="{BB962C8B-B14F-4D97-AF65-F5344CB8AC3E}">
        <p14:creationId xmlns:p14="http://schemas.microsoft.com/office/powerpoint/2010/main" val="16751454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n-GB" sz="1200" dirty="0" smtClean="0"/>
              <a:t>SDMX DSDs are used for regular data exchange within the European Statistical System and with international organisations (e.g. National Accounts, BOP statistics, Labour cost index)</a:t>
            </a:r>
            <a:endParaRPr lang="de-DE" sz="1200" dirty="0" smtClean="0"/>
          </a:p>
          <a:p>
            <a:pPr marL="0" indent="0" algn="just">
              <a:buNone/>
            </a:pPr>
            <a:endParaRPr lang="en-GB" sz="1200" dirty="0" smtClean="0"/>
          </a:p>
          <a:p>
            <a:pPr marL="0" indent="0" algn="just">
              <a:buNone/>
            </a:pPr>
            <a:r>
              <a:rPr lang="en-GB" sz="1200" dirty="0" smtClean="0"/>
              <a:t>For Global DSDs: we are member/leader of the respective SDMX ownership groups</a:t>
            </a:r>
          </a:p>
          <a:p>
            <a:endParaRPr lang="en-GB" dirty="0" smtClean="0"/>
          </a:p>
        </p:txBody>
      </p:sp>
      <p:sp>
        <p:nvSpPr>
          <p:cNvPr id="4" name="Slide Number Placeholder 3"/>
          <p:cNvSpPr>
            <a:spLocks noGrp="1"/>
          </p:cNvSpPr>
          <p:nvPr>
            <p:ph type="sldNum" sz="quarter" idx="10"/>
          </p:nvPr>
        </p:nvSpPr>
        <p:spPr/>
        <p:txBody>
          <a:bodyPr/>
          <a:lstStyle/>
          <a:p>
            <a:pPr>
              <a:defRPr/>
            </a:pPr>
            <a:fld id="{62B0F9E9-F197-4243-BA72-0D90402C95DD}" type="slidenum">
              <a:rPr lang="en-GB" smtClean="0"/>
              <a:pPr>
                <a:defRPr/>
              </a:pPr>
              <a:t>6</a:t>
            </a:fld>
            <a:endParaRPr lang="en-GB"/>
          </a:p>
        </p:txBody>
      </p:sp>
    </p:spTree>
    <p:extLst>
      <p:ext uri="{BB962C8B-B14F-4D97-AF65-F5344CB8AC3E}">
        <p14:creationId xmlns:p14="http://schemas.microsoft.com/office/powerpoint/2010/main" val="2112380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p:spPr>
        <p:txBody>
          <a:bodyPr/>
          <a:lstStyle/>
          <a:p>
            <a:r>
              <a:rPr lang="en-GB" altLang="en-US" dirty="0" smtClean="0"/>
              <a:t>The Statistical Data and Metadata </a:t>
            </a:r>
            <a:r>
              <a:rPr lang="en-GB" altLang="en-US" dirty="0" err="1" smtClean="0"/>
              <a:t>eXchange</a:t>
            </a:r>
            <a:r>
              <a:rPr lang="en-GB" altLang="en-US" dirty="0" smtClean="0"/>
              <a:t> (SDMX) compliant reporting template for reference metadata, i.e. the Euro SDMX Metadata Structure (ESMS) was introduced at Eurostat in 2008. </a:t>
            </a:r>
          </a:p>
          <a:p>
            <a:r>
              <a:rPr lang="en-GB" altLang="en-US" dirty="0" smtClean="0"/>
              <a:t>It contains the description and representation of statistical metadata concepts to be used for documenting statistical data and for providing summary information useful for assessing data quality, documenting methodologies and the production process in general.</a:t>
            </a:r>
          </a:p>
        </p:txBody>
      </p:sp>
      <p:sp>
        <p:nvSpPr>
          <p:cNvPr id="61444" name="Slide Number Placeholder 3"/>
          <p:cNvSpPr>
            <a:spLocks noGrp="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34926" indent="-282664" eaLnBrk="0" hangingPunct="0">
              <a:spcBef>
                <a:spcPct val="30000"/>
              </a:spcBef>
              <a:defRPr sz="1200">
                <a:solidFill>
                  <a:schemeClr val="tx1"/>
                </a:solidFill>
                <a:latin typeface="Arial" charset="0"/>
              </a:defRPr>
            </a:lvl2pPr>
            <a:lvl3pPr marL="1130656" indent="-226131" eaLnBrk="0" hangingPunct="0">
              <a:spcBef>
                <a:spcPct val="30000"/>
              </a:spcBef>
              <a:defRPr sz="1200">
                <a:solidFill>
                  <a:schemeClr val="tx1"/>
                </a:solidFill>
                <a:latin typeface="Arial" charset="0"/>
              </a:defRPr>
            </a:lvl3pPr>
            <a:lvl4pPr marL="1582918" indent="-226131" eaLnBrk="0" hangingPunct="0">
              <a:spcBef>
                <a:spcPct val="30000"/>
              </a:spcBef>
              <a:defRPr sz="1200">
                <a:solidFill>
                  <a:schemeClr val="tx1"/>
                </a:solidFill>
                <a:latin typeface="Arial" charset="0"/>
              </a:defRPr>
            </a:lvl4pPr>
            <a:lvl5pPr marL="2035180" indent="-226131" eaLnBrk="0" hangingPunct="0">
              <a:spcBef>
                <a:spcPct val="30000"/>
              </a:spcBef>
              <a:defRPr sz="1200">
                <a:solidFill>
                  <a:schemeClr val="tx1"/>
                </a:solidFill>
                <a:latin typeface="Arial" charset="0"/>
              </a:defRPr>
            </a:lvl5pPr>
            <a:lvl6pPr marL="2487442" indent="-226131" eaLnBrk="0" fontAlgn="base" hangingPunct="0">
              <a:spcBef>
                <a:spcPct val="30000"/>
              </a:spcBef>
              <a:spcAft>
                <a:spcPct val="0"/>
              </a:spcAft>
              <a:defRPr sz="1200">
                <a:solidFill>
                  <a:schemeClr val="tx1"/>
                </a:solidFill>
                <a:latin typeface="Arial" charset="0"/>
              </a:defRPr>
            </a:lvl6pPr>
            <a:lvl7pPr marL="2939705" indent="-226131" eaLnBrk="0" fontAlgn="base" hangingPunct="0">
              <a:spcBef>
                <a:spcPct val="30000"/>
              </a:spcBef>
              <a:spcAft>
                <a:spcPct val="0"/>
              </a:spcAft>
              <a:defRPr sz="1200">
                <a:solidFill>
                  <a:schemeClr val="tx1"/>
                </a:solidFill>
                <a:latin typeface="Arial" charset="0"/>
              </a:defRPr>
            </a:lvl7pPr>
            <a:lvl8pPr marL="3391967" indent="-226131" eaLnBrk="0" fontAlgn="base" hangingPunct="0">
              <a:spcBef>
                <a:spcPct val="30000"/>
              </a:spcBef>
              <a:spcAft>
                <a:spcPct val="0"/>
              </a:spcAft>
              <a:defRPr sz="1200">
                <a:solidFill>
                  <a:schemeClr val="tx1"/>
                </a:solidFill>
                <a:latin typeface="Arial" charset="0"/>
              </a:defRPr>
            </a:lvl8pPr>
            <a:lvl9pPr marL="3844229" indent="-226131"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B9220727-851B-4348-BA72-C588F80DC625}" type="slidenum">
              <a:rPr lang="en-GB" altLang="en-US" smtClean="0"/>
              <a:pPr eaLnBrk="1" hangingPunct="1">
                <a:spcBef>
                  <a:spcPct val="0"/>
                </a:spcBef>
              </a:pPr>
              <a:t>7</a:t>
            </a:fld>
            <a:endParaRPr lang="en-GB" altLang="en-US" smtClean="0"/>
          </a:p>
        </p:txBody>
      </p:sp>
    </p:spTree>
    <p:extLst>
      <p:ext uri="{BB962C8B-B14F-4D97-AF65-F5344CB8AC3E}">
        <p14:creationId xmlns:p14="http://schemas.microsoft.com/office/powerpoint/2010/main" val="69272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62B0F9E9-F197-4243-BA72-0D90402C95DD}" type="slidenum">
              <a:rPr lang="en-GB" smtClean="0"/>
              <a:pPr>
                <a:defRPr/>
              </a:pPr>
              <a:t>8</a:t>
            </a:fld>
            <a:endParaRPr lang="en-GB"/>
          </a:p>
        </p:txBody>
      </p:sp>
    </p:spTree>
    <p:extLst>
      <p:ext uri="{BB962C8B-B14F-4D97-AF65-F5344CB8AC3E}">
        <p14:creationId xmlns:p14="http://schemas.microsoft.com/office/powerpoint/2010/main" val="10123396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62B0F9E9-F197-4243-BA72-0D90402C95DD}" type="slidenum">
              <a:rPr lang="en-GB" smtClean="0"/>
              <a:pPr>
                <a:defRPr/>
              </a:pPr>
              <a:t>9</a:t>
            </a:fld>
            <a:endParaRPr lang="en-GB"/>
          </a:p>
        </p:txBody>
      </p:sp>
    </p:spTree>
    <p:extLst>
      <p:ext uri="{BB962C8B-B14F-4D97-AF65-F5344CB8AC3E}">
        <p14:creationId xmlns:p14="http://schemas.microsoft.com/office/powerpoint/2010/main" val="4038596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r>
              <a:rPr lang="en-US" altLang="en-US" dirty="0" smtClean="0"/>
              <a:t>The same information is needed for exchange between different steps in a statistical production process. </a:t>
            </a:r>
          </a:p>
          <a:p>
            <a:pPr eaLnBrk="1" hangingPunct="1">
              <a:buFontTx/>
              <a:buChar char="•"/>
            </a:pPr>
            <a:endParaRPr lang="en-US" altLang="en-US" sz="100" dirty="0" smtClean="0"/>
          </a:p>
          <a:p>
            <a:pPr eaLnBrk="1" hangingPunct="1">
              <a:buFontTx/>
              <a:buNone/>
            </a:pPr>
            <a:r>
              <a:rPr lang="en-US" altLang="en-US" dirty="0" smtClean="0"/>
              <a:t>The use of SDMX throughout the process, in combination with a central metadata registry (central storage of definitions, classifications etc.) makes it more efficient and coherent to implement changes, e.g. in definitions and classifications</a:t>
            </a:r>
          </a:p>
          <a:p>
            <a:pPr eaLnBrk="1" hangingPunct="1">
              <a:buFontTx/>
              <a:buNone/>
            </a:pPr>
            <a:endParaRPr lang="en-US" altLang="en-US" dirty="0" smtClean="0"/>
          </a:p>
          <a:p>
            <a:pPr eaLnBrk="1" hangingPunct="1">
              <a:buFontTx/>
              <a:buNone/>
            </a:pPr>
            <a:r>
              <a:rPr lang="en-US" altLang="en-US" dirty="0" smtClean="0"/>
              <a:t>Metadata-driven systems</a:t>
            </a:r>
          </a:p>
        </p:txBody>
      </p:sp>
      <p:sp>
        <p:nvSpPr>
          <p:cNvPr id="4" name="Slide Number Placeholder 3"/>
          <p:cNvSpPr>
            <a:spLocks noGrp="1"/>
          </p:cNvSpPr>
          <p:nvPr>
            <p:ph type="sldNum" sz="quarter" idx="5"/>
          </p:nvPr>
        </p:nvSpPr>
        <p:spPr/>
        <p:txBody>
          <a:bodyPr/>
          <a:lstStyle/>
          <a:p>
            <a:pPr>
              <a:defRPr/>
            </a:pPr>
            <a:fld id="{CEA1ED6D-6A5D-44FD-9D2A-FFB9AB63C2BA}" type="slidenum">
              <a:rPr lang="en-GB" smtClean="0"/>
              <a:pPr>
                <a:defRPr/>
              </a:pPr>
              <a:t>10</a:t>
            </a:fld>
            <a:endParaRPr lang="en-GB"/>
          </a:p>
        </p:txBody>
      </p:sp>
    </p:spTree>
    <p:extLst>
      <p:ext uri="{BB962C8B-B14F-4D97-AF65-F5344CB8AC3E}">
        <p14:creationId xmlns:p14="http://schemas.microsoft.com/office/powerpoint/2010/main" val="3926932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75702" y="4680945"/>
            <a:ext cx="6037930" cy="4435076"/>
          </a:xfrm>
        </p:spPr>
        <p:txBody>
          <a:bodyPr/>
          <a:lstStyle/>
          <a:p>
            <a:endParaRPr lang="en-GB" sz="1100" dirty="0"/>
          </a:p>
        </p:txBody>
      </p:sp>
      <p:sp>
        <p:nvSpPr>
          <p:cNvPr id="4" name="Slide Number Placeholder 3"/>
          <p:cNvSpPr>
            <a:spLocks noGrp="1"/>
          </p:cNvSpPr>
          <p:nvPr>
            <p:ph type="sldNum" sz="quarter" idx="10"/>
          </p:nvPr>
        </p:nvSpPr>
        <p:spPr/>
        <p:txBody>
          <a:bodyPr/>
          <a:lstStyle/>
          <a:p>
            <a:pPr>
              <a:defRPr/>
            </a:pPr>
            <a:fld id="{4DD2C354-BF84-46CE-9FB0-5FD7A16C9CE6}" type="slidenum">
              <a:rPr lang="en-GB" smtClean="0"/>
              <a:pPr>
                <a:defRPr/>
              </a:pPr>
              <a:t>11</a:t>
            </a:fld>
            <a:endParaRPr lang="en-GB"/>
          </a:p>
        </p:txBody>
      </p:sp>
    </p:spTree>
    <p:extLst>
      <p:ext uri="{BB962C8B-B14F-4D97-AF65-F5344CB8AC3E}">
        <p14:creationId xmlns:p14="http://schemas.microsoft.com/office/powerpoint/2010/main" val="3112784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75702" y="4680945"/>
            <a:ext cx="6037930" cy="4435076"/>
          </a:xfrm>
        </p:spPr>
        <p:txBody>
          <a:bodyPr/>
          <a:lstStyle/>
          <a:p>
            <a:endParaRPr lang="en-GB" sz="1100" dirty="0"/>
          </a:p>
        </p:txBody>
      </p:sp>
      <p:sp>
        <p:nvSpPr>
          <p:cNvPr id="4" name="Slide Number Placeholder 3"/>
          <p:cNvSpPr>
            <a:spLocks noGrp="1"/>
          </p:cNvSpPr>
          <p:nvPr>
            <p:ph type="sldNum" sz="quarter" idx="10"/>
          </p:nvPr>
        </p:nvSpPr>
        <p:spPr/>
        <p:txBody>
          <a:bodyPr/>
          <a:lstStyle/>
          <a:p>
            <a:pPr>
              <a:defRPr/>
            </a:pPr>
            <a:fld id="{4DD2C354-BF84-46CE-9FB0-5FD7A16C9CE6}" type="slidenum">
              <a:rPr lang="en-GB" smtClean="0"/>
              <a:pPr>
                <a:defRPr/>
              </a:pPr>
              <a:t>12</a:t>
            </a:fld>
            <a:endParaRPr lang="en-GB"/>
          </a:p>
        </p:txBody>
      </p:sp>
    </p:spTree>
    <p:extLst>
      <p:ext uri="{BB962C8B-B14F-4D97-AF65-F5344CB8AC3E}">
        <p14:creationId xmlns:p14="http://schemas.microsoft.com/office/powerpoint/2010/main" val="40486310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7600" b="1">
                <a:solidFill>
                  <a:srgbClr val="FFD624"/>
                </a:solidFill>
                <a:latin typeface="Verdana" pitchFamily="34" charset="0"/>
                <a:cs typeface="Arial" charset="0"/>
              </a:defRPr>
            </a:lvl1pPr>
            <a:lvl2pPr marL="742950" indent="-285750" defTabSz="457200" eaLnBrk="0" hangingPunct="0">
              <a:defRPr sz="7600" b="1">
                <a:solidFill>
                  <a:srgbClr val="FFD624"/>
                </a:solidFill>
                <a:latin typeface="Verdana" pitchFamily="34" charset="0"/>
                <a:cs typeface="Arial" charset="0"/>
              </a:defRPr>
            </a:lvl2pPr>
            <a:lvl3pPr marL="1143000" indent="-228600" defTabSz="457200" eaLnBrk="0" hangingPunct="0">
              <a:defRPr sz="7600" b="1">
                <a:solidFill>
                  <a:srgbClr val="FFD624"/>
                </a:solidFill>
                <a:latin typeface="Verdana" pitchFamily="34" charset="0"/>
                <a:cs typeface="Arial" charset="0"/>
              </a:defRPr>
            </a:lvl3pPr>
            <a:lvl4pPr marL="1600200" indent="-228600" defTabSz="457200" eaLnBrk="0" hangingPunct="0">
              <a:defRPr sz="7600" b="1">
                <a:solidFill>
                  <a:srgbClr val="FFD624"/>
                </a:solidFill>
                <a:latin typeface="Verdana" pitchFamily="34" charset="0"/>
                <a:cs typeface="Arial" charset="0"/>
              </a:defRPr>
            </a:lvl4pPr>
            <a:lvl5pPr marL="2057400" indent="-228600" defTabSz="457200" eaLnBrk="0" hangingPunct="0">
              <a:defRPr sz="7600" b="1">
                <a:solidFill>
                  <a:srgbClr val="FFD624"/>
                </a:solidFill>
                <a:latin typeface="Verdana" pitchFamily="34" charset="0"/>
                <a:cs typeface="Arial" charset="0"/>
              </a:defRPr>
            </a:lvl5pPr>
            <a:lvl6pPr marL="2514600" indent="-228600" defTabSz="457200" eaLnBrk="0" fontAlgn="base" hangingPunct="0">
              <a:spcBef>
                <a:spcPct val="0"/>
              </a:spcBef>
              <a:spcAft>
                <a:spcPct val="0"/>
              </a:spcAft>
              <a:defRPr sz="7600" b="1">
                <a:solidFill>
                  <a:srgbClr val="FFD624"/>
                </a:solidFill>
                <a:latin typeface="Verdana" pitchFamily="34" charset="0"/>
                <a:cs typeface="Arial" charset="0"/>
              </a:defRPr>
            </a:lvl6pPr>
            <a:lvl7pPr marL="2971800" indent="-228600" defTabSz="457200" eaLnBrk="0" fontAlgn="base" hangingPunct="0">
              <a:spcBef>
                <a:spcPct val="0"/>
              </a:spcBef>
              <a:spcAft>
                <a:spcPct val="0"/>
              </a:spcAft>
              <a:defRPr sz="7600" b="1">
                <a:solidFill>
                  <a:srgbClr val="FFD624"/>
                </a:solidFill>
                <a:latin typeface="Verdana" pitchFamily="34" charset="0"/>
                <a:cs typeface="Arial" charset="0"/>
              </a:defRPr>
            </a:lvl7pPr>
            <a:lvl8pPr marL="3429000" indent="-228600" defTabSz="457200" eaLnBrk="0" fontAlgn="base" hangingPunct="0">
              <a:spcBef>
                <a:spcPct val="0"/>
              </a:spcBef>
              <a:spcAft>
                <a:spcPct val="0"/>
              </a:spcAft>
              <a:defRPr sz="7600" b="1">
                <a:solidFill>
                  <a:srgbClr val="FFD624"/>
                </a:solidFill>
                <a:latin typeface="Verdana" pitchFamily="34" charset="0"/>
                <a:cs typeface="Arial" charset="0"/>
              </a:defRPr>
            </a:lvl8pPr>
            <a:lvl9pPr marL="3886200" indent="-228600" defTabSz="457200" eaLnBrk="0" fontAlgn="base" hangingPunct="0">
              <a:spcBef>
                <a:spcPct val="0"/>
              </a:spcBef>
              <a:spcAft>
                <a:spcPct val="0"/>
              </a:spcAft>
              <a:defRPr sz="7600" b="1">
                <a:solidFill>
                  <a:srgbClr val="FFD624"/>
                </a:solidFill>
                <a:latin typeface="Verdana" pitchFamily="34" charset="0"/>
                <a:cs typeface="Arial" charset="0"/>
              </a:defRPr>
            </a:lvl9pPr>
          </a:lstStyle>
          <a:p>
            <a:pPr algn="ctr" eaLnBrk="1" hangingPunct="1"/>
            <a:endParaRPr lang="en-US" altLang="en-US" sz="1800" b="0">
              <a:solidFill>
                <a:srgbClr val="FFFFFF"/>
              </a:solidFill>
            </a:endParaRPr>
          </a:p>
        </p:txBody>
      </p:sp>
      <p:pic>
        <p:nvPicPr>
          <p:cNvPr id="5" name="Picture 6" descr="LOGO CE-EN-quadri.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05250" y="309563"/>
            <a:ext cx="1584325"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p:nvPr userDrawn="1"/>
        </p:nvSpPr>
        <p:spPr>
          <a:xfrm>
            <a:off x="4230688" y="6669088"/>
            <a:ext cx="684212"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900" b="0" i="1" dirty="0">
                <a:solidFill>
                  <a:schemeClr val="bg1">
                    <a:lumMod val="95000"/>
                  </a:schemeClr>
                </a:solidFill>
              </a:rPr>
              <a:t>Eurostat</a:t>
            </a:r>
          </a:p>
        </p:txBody>
      </p:sp>
      <p:sp>
        <p:nvSpPr>
          <p:cNvPr id="2" name="Title 1"/>
          <p:cNvSpPr>
            <a:spLocks noGrp="1"/>
          </p:cNvSpPr>
          <p:nvPr>
            <p:ph type="title"/>
          </p:nvPr>
        </p:nvSpPr>
        <p:spPr>
          <a:xfrm>
            <a:off x="457200" y="1641600"/>
            <a:ext cx="8219256" cy="1355352"/>
          </a:xfrm>
        </p:spPr>
        <p:txBody>
          <a:bodyPr/>
          <a:lstStyle>
            <a:lvl1pPr indent="0">
              <a:defRPr sz="3600">
                <a:solidFill>
                  <a:srgbClr val="FFD624"/>
                </a:solidFill>
              </a:defRPr>
            </a:lvl1pPr>
          </a:lstStyle>
          <a:p>
            <a:r>
              <a:rPr lang="en-US" dirty="0" smtClean="0"/>
              <a:t>Click to edit Master title style</a:t>
            </a:r>
            <a:endParaRPr lang="en-GB" dirty="0"/>
          </a:p>
        </p:txBody>
      </p:sp>
      <p:sp>
        <p:nvSpPr>
          <p:cNvPr id="3" name="Content Placeholder 2"/>
          <p:cNvSpPr>
            <a:spLocks noGrp="1"/>
          </p:cNvSpPr>
          <p:nvPr>
            <p:ph idx="1"/>
          </p:nvPr>
        </p:nvSpPr>
        <p:spPr>
          <a:xfrm>
            <a:off x="467544" y="3429000"/>
            <a:ext cx="8208912" cy="2088232"/>
          </a:xfrm>
        </p:spPr>
        <p:txBody>
          <a:bodyPr/>
          <a:lstStyle>
            <a:lvl1pPr indent="0">
              <a:buNone/>
              <a:defRPr sz="3000" b="1" i="0">
                <a:solidFill>
                  <a:schemeClr val="bg1"/>
                </a:solidFill>
              </a:defRPr>
            </a:lvl1pPr>
            <a:lvl3pPr marL="228600" indent="-228600" algn="l">
              <a:defRPr sz="3000" b="1">
                <a:solidFill>
                  <a:schemeClr val="bg1"/>
                </a:solidFill>
              </a:defRPr>
            </a:lvl3pPr>
          </a:lstStyle>
          <a:p>
            <a:pPr lvl="0"/>
            <a:r>
              <a:rPr lang="en-US" dirty="0" smtClean="0"/>
              <a:t>Click to edit Master text styles</a:t>
            </a:r>
          </a:p>
        </p:txBody>
      </p:sp>
      <p:sp>
        <p:nvSpPr>
          <p:cNvPr id="8" name="Rectangle 5"/>
          <p:cNvSpPr>
            <a:spLocks noGrp="1" noChangeArrowheads="1"/>
          </p:cNvSpPr>
          <p:nvPr>
            <p:ph type="ftr" sz="quarter" idx="11"/>
          </p:nvPr>
        </p:nvSpPr>
        <p:spPr>
          <a:xfrm>
            <a:off x="2771800" y="6245225"/>
            <a:ext cx="3600400" cy="476250"/>
          </a:xfrm>
        </p:spPr>
        <p:txBody>
          <a:bodyPr/>
          <a:lstStyle>
            <a:lvl1pPr>
              <a:defRPr sz="1100">
                <a:solidFill>
                  <a:schemeClr val="bg1"/>
                </a:solidFill>
              </a:defRPr>
            </a:lvl1pPr>
          </a:lstStyle>
          <a:p>
            <a:pPr>
              <a:defRPr/>
            </a:pPr>
            <a:r>
              <a:rPr lang="sv-SE" altLang="en-US" dirty="0" smtClean="0"/>
              <a:t>SDMX Global Conference 2015</a:t>
            </a:r>
            <a:endParaRPr lang="sv-SE" altLang="en-US" dirty="0"/>
          </a:p>
        </p:txBody>
      </p:sp>
      <p:sp>
        <p:nvSpPr>
          <p:cNvPr id="10" name="Rectangle 4"/>
          <p:cNvSpPr>
            <a:spLocks noGrp="1" noChangeArrowheads="1"/>
          </p:cNvSpPr>
          <p:nvPr>
            <p:ph type="dt" sz="half" idx="10"/>
          </p:nvPr>
        </p:nvSpPr>
        <p:spPr>
          <a:xfrm>
            <a:off x="323528" y="6245225"/>
            <a:ext cx="2376264" cy="476250"/>
          </a:xfrm>
          <a:prstGeom prst="rect">
            <a:avLst/>
          </a:prstGeom>
        </p:spPr>
        <p:txBody>
          <a:bodyPr/>
          <a:lstStyle>
            <a:lvl1pPr>
              <a:defRPr sz="1100">
                <a:solidFill>
                  <a:schemeClr val="bg1"/>
                </a:solidFill>
              </a:defRPr>
            </a:lvl1pPr>
          </a:lstStyle>
          <a:p>
            <a:pPr>
              <a:defRPr/>
            </a:pPr>
            <a:r>
              <a:rPr lang="en-US" altLang="en-US" smtClean="0"/>
              <a:t>29 September 2015</a:t>
            </a:r>
            <a:endParaRPr lang="en-GB" altLang="en-US" dirty="0"/>
          </a:p>
        </p:txBody>
      </p:sp>
    </p:spTree>
    <p:extLst>
      <p:ext uri="{BB962C8B-B14F-4D97-AF65-F5344CB8AC3E}">
        <p14:creationId xmlns:p14="http://schemas.microsoft.com/office/powerpoint/2010/main" val="364887077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6"/>
          <p:cNvSpPr/>
          <p:nvPr userDrawn="1"/>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5" name="Picture 5" descr="LOGO CE-EN-NEG-quadri.ai"/>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21125" y="3175"/>
            <a:ext cx="15113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p:nvPr userDrawn="1"/>
        </p:nvSpPr>
        <p:spPr>
          <a:xfrm>
            <a:off x="4262438" y="6669088"/>
            <a:ext cx="596900"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700" b="0" i="1" dirty="0">
                <a:solidFill>
                  <a:schemeClr val="bg1"/>
                </a:solidFill>
              </a:rPr>
              <a:t>Eurostat</a:t>
            </a:r>
          </a:p>
        </p:txBody>
      </p:sp>
      <p:sp>
        <p:nvSpPr>
          <p:cNvPr id="2" name="Title 1"/>
          <p:cNvSpPr>
            <a:spLocks noGrp="1"/>
          </p:cNvSpPr>
          <p:nvPr>
            <p:ph type="title"/>
          </p:nvPr>
        </p:nvSpPr>
        <p:spPr>
          <a:xfrm>
            <a:off x="468313" y="1556271"/>
            <a:ext cx="8229600" cy="936625"/>
          </a:xfrm>
        </p:spPr>
        <p:txBody>
          <a:bodyPr/>
          <a:lstStyle/>
          <a:p>
            <a:r>
              <a:rPr lang="en-US" smtClean="0"/>
              <a:t>Click to edit Master title style</a:t>
            </a:r>
            <a:endParaRPr lang="en-GB" dirty="0"/>
          </a:p>
        </p:txBody>
      </p:sp>
      <p:sp>
        <p:nvSpPr>
          <p:cNvPr id="10" name="Content Placeholder 2"/>
          <p:cNvSpPr>
            <a:spLocks noGrp="1"/>
          </p:cNvSpPr>
          <p:nvPr>
            <p:ph idx="1"/>
          </p:nvPr>
        </p:nvSpPr>
        <p:spPr>
          <a:xfrm>
            <a:off x="457200" y="2564904"/>
            <a:ext cx="8229600" cy="3633788"/>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dirty="0" smtClean="0"/>
              <a:t>Click to edit Master text styles</a:t>
            </a:r>
          </a:p>
          <a:p>
            <a:pPr lvl="1"/>
            <a:r>
              <a:rPr lang="en-US" dirty="0" smtClean="0"/>
              <a:t>Second level</a:t>
            </a:r>
          </a:p>
          <a:p>
            <a:pPr lvl="2"/>
            <a:r>
              <a:rPr lang="en-US" dirty="0" smtClean="0"/>
              <a:t>Third level</a:t>
            </a:r>
          </a:p>
        </p:txBody>
      </p:sp>
      <p:sp>
        <p:nvSpPr>
          <p:cNvPr id="8" name="Rectangle 5"/>
          <p:cNvSpPr>
            <a:spLocks noGrp="1" noChangeArrowheads="1"/>
          </p:cNvSpPr>
          <p:nvPr>
            <p:ph type="ftr" sz="quarter" idx="11"/>
          </p:nvPr>
        </p:nvSpPr>
        <p:spPr>
          <a:xfrm>
            <a:off x="2555776" y="6309320"/>
            <a:ext cx="4104455" cy="412155"/>
          </a:xfrm>
        </p:spPr>
        <p:txBody>
          <a:bodyPr/>
          <a:lstStyle>
            <a:lvl1pPr algn="l">
              <a:defRPr sz="1200"/>
            </a:lvl1pPr>
          </a:lstStyle>
          <a:p>
            <a:pPr algn="ctr">
              <a:defRPr/>
            </a:pPr>
            <a:r>
              <a:rPr lang="en-GB" altLang="en-US" dirty="0" smtClean="0"/>
              <a:t>SDMX Global Conference 2015</a:t>
            </a:r>
            <a:endParaRPr lang="en-GB" altLang="en-US" dirty="0"/>
          </a:p>
        </p:txBody>
      </p:sp>
      <p:sp>
        <p:nvSpPr>
          <p:cNvPr id="9" name="Rectangle 6"/>
          <p:cNvSpPr>
            <a:spLocks noGrp="1" noChangeArrowheads="1"/>
          </p:cNvSpPr>
          <p:nvPr>
            <p:ph type="sldNum" sz="quarter" idx="12"/>
          </p:nvPr>
        </p:nvSpPr>
        <p:spPr>
          <a:xfrm>
            <a:off x="6732240" y="6309319"/>
            <a:ext cx="1954560" cy="412155"/>
          </a:xfrm>
        </p:spPr>
        <p:txBody>
          <a:bodyPr/>
          <a:lstStyle>
            <a:lvl1pPr>
              <a:defRPr sz="1100">
                <a:solidFill>
                  <a:srgbClr val="133176"/>
                </a:solidFill>
              </a:defRPr>
            </a:lvl1pPr>
          </a:lstStyle>
          <a:p>
            <a:pPr>
              <a:defRPr/>
            </a:pPr>
            <a:fld id="{F13BA520-69FB-49A5-B99F-D884F212848B}" type="slidenum">
              <a:rPr lang="en-GB" smtClean="0"/>
              <a:pPr>
                <a:defRPr/>
              </a:pPr>
              <a:t>‹#›</a:t>
            </a:fld>
            <a:endParaRPr lang="en-GB" dirty="0"/>
          </a:p>
        </p:txBody>
      </p:sp>
    </p:spTree>
    <p:extLst>
      <p:ext uri="{BB962C8B-B14F-4D97-AF65-F5344CB8AC3E}">
        <p14:creationId xmlns:p14="http://schemas.microsoft.com/office/powerpoint/2010/main" val="37466977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9" name="Rectangle 6"/>
          <p:cNvSpPr>
            <a:spLocks noGrp="1" noChangeArrowheads="1"/>
          </p:cNvSpPr>
          <p:nvPr>
            <p:ph type="sldNum" sz="quarter" idx="12"/>
          </p:nvPr>
        </p:nvSpPr>
        <p:spPr>
          <a:xfrm>
            <a:off x="6732240" y="6309319"/>
            <a:ext cx="1954560" cy="412155"/>
          </a:xfrm>
        </p:spPr>
        <p:txBody>
          <a:bodyPr/>
          <a:lstStyle>
            <a:lvl1pPr>
              <a:defRPr sz="1100">
                <a:solidFill>
                  <a:srgbClr val="133176"/>
                </a:solidFill>
              </a:defRPr>
            </a:lvl1pPr>
          </a:lstStyle>
          <a:p>
            <a:pPr>
              <a:defRPr/>
            </a:pPr>
            <a:fld id="{C184CA0B-3233-4724-BED6-8F2A7E549263}" type="slidenum">
              <a:rPr lang="en-GB" smtClean="0"/>
              <a:pPr>
                <a:defRPr/>
              </a:pPr>
              <a:t>‹#›</a:t>
            </a:fld>
            <a:endParaRPr lang="en-GB" dirty="0"/>
          </a:p>
        </p:txBody>
      </p:sp>
    </p:spTree>
    <p:extLst>
      <p:ext uri="{BB962C8B-B14F-4D97-AF65-F5344CB8AC3E}">
        <p14:creationId xmlns:p14="http://schemas.microsoft.com/office/powerpoint/2010/main" val="371164509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Rectangle 6"/>
          <p:cNvSpPr>
            <a:spLocks noGrp="1" noChangeArrowheads="1"/>
          </p:cNvSpPr>
          <p:nvPr>
            <p:ph type="sldNum" sz="quarter" idx="12"/>
          </p:nvPr>
        </p:nvSpPr>
        <p:spPr>
          <a:xfrm>
            <a:off x="6731568" y="6309319"/>
            <a:ext cx="1955231" cy="412155"/>
          </a:xfrm>
        </p:spPr>
        <p:txBody>
          <a:bodyPr/>
          <a:lstStyle>
            <a:lvl1pPr>
              <a:defRPr>
                <a:solidFill>
                  <a:srgbClr val="133176"/>
                </a:solidFill>
              </a:defRPr>
            </a:lvl1pPr>
          </a:lstStyle>
          <a:p>
            <a:pPr>
              <a:defRPr/>
            </a:pPr>
            <a:fld id="{96E2498B-D7BB-403E-B5A9-6ED381D30945}" type="slidenum">
              <a:rPr lang="en-GB"/>
              <a:pPr>
                <a:defRPr/>
              </a:pPr>
              <a:t>‹#›</a:t>
            </a:fld>
            <a:endParaRPr lang="en-GB" dirty="0"/>
          </a:p>
        </p:txBody>
      </p:sp>
    </p:spTree>
    <p:extLst>
      <p:ext uri="{BB962C8B-B14F-4D97-AF65-F5344CB8AC3E}">
        <p14:creationId xmlns:p14="http://schemas.microsoft.com/office/powerpoint/2010/main" val="14702876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6731568" y="6309319"/>
            <a:ext cx="1955231" cy="412155"/>
          </a:xfrm>
        </p:spPr>
        <p:txBody>
          <a:bodyPr/>
          <a:lstStyle>
            <a:lvl1pPr>
              <a:defRPr b="0">
                <a:solidFill>
                  <a:srgbClr val="133176"/>
                </a:solidFill>
              </a:defRPr>
            </a:lvl1pPr>
          </a:lstStyle>
          <a:p>
            <a:pPr>
              <a:defRPr/>
            </a:pPr>
            <a:fld id="{CBB53E1B-C226-4081-816E-BAF0017D65EE}" type="slidenum">
              <a:rPr lang="en-GB" smtClean="0"/>
              <a:pPr>
                <a:defRPr/>
              </a:pPr>
              <a:t>‹#›</a:t>
            </a:fld>
            <a:endParaRPr lang="en-GB" dirty="0"/>
          </a:p>
        </p:txBody>
      </p:sp>
    </p:spTree>
    <p:extLst>
      <p:ext uri="{BB962C8B-B14F-4D97-AF65-F5344CB8AC3E}">
        <p14:creationId xmlns:p14="http://schemas.microsoft.com/office/powerpoint/2010/main" val="45576780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ltLang="en-US" dirty="0" smtClean="0"/>
              <a:t>Et </a:t>
            </a:r>
            <a:r>
              <a:rPr lang="fr-BE" altLang="en-US" dirty="0" err="1" smtClean="0"/>
              <a:t>dolor</a:t>
            </a:r>
            <a:r>
              <a:rPr lang="fr-BE" altLang="en-US" dirty="0" smtClean="0"/>
              <a:t> </a:t>
            </a:r>
            <a:r>
              <a:rPr lang="fr-BE" altLang="en-US" dirty="0" err="1" smtClean="0"/>
              <a:t>fragum</a:t>
            </a:r>
            <a:endParaRPr lang="en-GB" altLang="en-US" dirty="0" smtClean="0"/>
          </a:p>
          <a:p>
            <a:pPr lvl="1"/>
            <a:r>
              <a:rPr lang="en-GB" altLang="en-US" dirty="0" smtClean="0"/>
              <a:t>Et </a:t>
            </a:r>
            <a:r>
              <a:rPr lang="en-GB" altLang="en-US" dirty="0" err="1" smtClean="0"/>
              <a:t>dolor</a:t>
            </a:r>
            <a:r>
              <a:rPr lang="en-GB" altLang="en-US" dirty="0" smtClean="0"/>
              <a:t> </a:t>
            </a:r>
            <a:r>
              <a:rPr lang="en-GB" altLang="en-US" dirty="0" err="1" smtClean="0"/>
              <a:t>fragum</a:t>
            </a:r>
            <a:endParaRPr lang="en-GB" altLang="en-US" dirty="0" smtClean="0"/>
          </a:p>
          <a:p>
            <a:pPr lvl="2"/>
            <a:r>
              <a:rPr lang="en-GB" altLang="en-US" dirty="0" smtClean="0"/>
              <a:t>- Et </a:t>
            </a:r>
            <a:r>
              <a:rPr lang="en-GB" altLang="en-US" dirty="0" err="1" smtClean="0"/>
              <a:t>dolor</a:t>
            </a:r>
            <a:r>
              <a:rPr lang="en-GB" altLang="en-US" dirty="0" smtClean="0"/>
              <a:t> </a:t>
            </a:r>
            <a:r>
              <a:rPr lang="en-GB" altLang="en-US" dirty="0" err="1" smtClean="0"/>
              <a:t>fragum</a:t>
            </a:r>
            <a:endParaRPr lang="en-GB" altLang="en-US" dirty="0" smtClean="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b="1">
                <a:solidFill>
                  <a:srgbClr val="0F5494"/>
                </a:solidFill>
                <a:cs typeface="Arial" charset="0"/>
              </a:defRPr>
            </a:lvl1pPr>
          </a:lstStyle>
          <a:p>
            <a:pPr>
              <a:defRPr/>
            </a:pPr>
            <a:r>
              <a:rPr lang="en-GB" altLang="en-US" smtClean="0"/>
              <a:t>SDMX Global Conference 2015</a:t>
            </a:r>
            <a:endParaRPr lang="sv-SE" alt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rgbClr val="0F5494"/>
                </a:solidFill>
                <a:latin typeface="Arial" charset="0"/>
                <a:cs typeface="+mn-cs"/>
              </a:defRPr>
            </a:lvl1pPr>
          </a:lstStyle>
          <a:p>
            <a:pPr>
              <a:defRPr/>
            </a:pPr>
            <a:fld id="{387BBFE5-9F8F-4832-8D5A-73216CA6AF2B}" type="slidenum">
              <a:rPr lang="en-GB" smtClean="0"/>
              <a:pPr>
                <a:defRPr/>
              </a:pPr>
              <a:t>‹#›</a:t>
            </a:fld>
            <a:endParaRPr lang="en-GB" dirty="0"/>
          </a:p>
        </p:txBody>
      </p:sp>
      <p:sp>
        <p:nvSpPr>
          <p:cNvPr id="9" name="Rectangle 4"/>
          <p:cNvSpPr>
            <a:spLocks noGrp="1" noChangeArrowheads="1"/>
          </p:cNvSpPr>
          <p:nvPr>
            <p:ph type="dt" sz="half" idx="2"/>
          </p:nvPr>
        </p:nvSpPr>
        <p:spPr>
          <a:xfrm>
            <a:off x="457200" y="6245225"/>
            <a:ext cx="2027238" cy="476250"/>
          </a:xfrm>
          <a:prstGeom prst="rect">
            <a:avLst/>
          </a:prstGeom>
        </p:spPr>
        <p:txBody>
          <a:bodyPr/>
          <a:lstStyle>
            <a:lvl1pPr>
              <a:defRPr sz="1200">
                <a:solidFill>
                  <a:srgbClr val="0F5494"/>
                </a:solidFill>
              </a:defRPr>
            </a:lvl1pPr>
          </a:lstStyle>
          <a:p>
            <a:pPr>
              <a:defRPr/>
            </a:pPr>
            <a:r>
              <a:rPr lang="en-US" altLang="en-US" smtClean="0"/>
              <a:t>29 September 2015</a:t>
            </a:r>
            <a:endParaRPr lang="en-GB" altLang="en-US" dirty="0"/>
          </a:p>
        </p:txBody>
      </p:sp>
    </p:spTree>
  </p:cSld>
  <p:clrMap bg1="lt1" tx1="dk1" bg2="lt2" tx2="dk2" accent1="accent1" accent2="accent2" accent3="accent3" accent4="accent4" accent5="accent5" accent6="accent6" hlink="hlink" folHlink="folHlink"/>
  <p:sldLayoutIdLst>
    <p:sldLayoutId id="2147484664" r:id="rId1"/>
    <p:sldLayoutId id="2147484665" r:id="rId2"/>
    <p:sldLayoutId id="2147484666" r:id="rId3"/>
    <p:sldLayoutId id="2147484668" r:id="rId4"/>
    <p:sldLayoutId id="2147484670" r:id="rId5"/>
  </p:sldLayoutIdLst>
  <p:timing>
    <p:tnLst>
      <p:par>
        <p:cTn id="1" dur="indefinite" restart="never" nodeType="tmRoot"/>
      </p:par>
    </p:tnLst>
  </p:timing>
  <p:hf hdr="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Title 1"/>
          <p:cNvSpPr>
            <a:spLocks noGrp="1"/>
          </p:cNvSpPr>
          <p:nvPr>
            <p:ph type="title"/>
          </p:nvPr>
        </p:nvSpPr>
        <p:spPr>
          <a:xfrm>
            <a:off x="251520" y="1641475"/>
            <a:ext cx="8632013" cy="1355477"/>
          </a:xfrm>
        </p:spPr>
        <p:txBody>
          <a:bodyPr/>
          <a:lstStyle/>
          <a:p>
            <a:pPr marL="3175" algn="ctr" eaLnBrk="1" hangingPunct="1"/>
            <a:r>
              <a:rPr lang="en-GB" altLang="en-US" sz="2400" dirty="0" err="1"/>
              <a:t>SDMX@Eurostat</a:t>
            </a:r>
            <a:r>
              <a:rPr lang="en-GB" altLang="en-US" sz="2400" dirty="0"/>
              <a:t>: achievements and </a:t>
            </a:r>
            <a:r>
              <a:rPr lang="en-GB" altLang="en-US" sz="2400" dirty="0" smtClean="0"/>
              <a:t>challenges</a:t>
            </a:r>
            <a:endParaRPr lang="en-GB" altLang="en-US" sz="2400" dirty="0"/>
          </a:p>
        </p:txBody>
      </p:sp>
      <p:sp>
        <p:nvSpPr>
          <p:cNvPr id="7" name="Content Placeholder 2"/>
          <p:cNvSpPr txBox="1">
            <a:spLocks/>
          </p:cNvSpPr>
          <p:nvPr/>
        </p:nvSpPr>
        <p:spPr bwMode="auto">
          <a:xfrm>
            <a:off x="530605" y="3717033"/>
            <a:ext cx="8352928"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Clr>
                <a:schemeClr val="bg1"/>
              </a:buClr>
              <a:buFontTx/>
              <a:buNone/>
              <a:defRPr sz="3000" b="1" i="0">
                <a:solidFill>
                  <a:schemeClr val="bg1"/>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a:spcBef>
                <a:spcPct val="0"/>
              </a:spcBef>
            </a:pPr>
            <a:r>
              <a:rPr lang="en-GB" altLang="en-US" sz="1800" kern="0" dirty="0" smtClean="0">
                <a:solidFill>
                  <a:schemeClr val="bg1">
                    <a:lumMod val="95000"/>
                  </a:schemeClr>
                </a:solidFill>
              </a:rPr>
              <a:t>Emanuele Baldacci, Director</a:t>
            </a:r>
          </a:p>
          <a:p>
            <a:r>
              <a:rPr lang="fr-BE" altLang="en-US" sz="1600" dirty="0" err="1" smtClean="0">
                <a:solidFill>
                  <a:srgbClr val="FFD624"/>
                </a:solidFill>
              </a:rPr>
              <a:t>European</a:t>
            </a:r>
            <a:r>
              <a:rPr lang="fr-BE" altLang="en-US" sz="1600" dirty="0" smtClean="0">
                <a:solidFill>
                  <a:srgbClr val="FFD624"/>
                </a:solidFill>
              </a:rPr>
              <a:t> </a:t>
            </a:r>
            <a:r>
              <a:rPr lang="fr-BE" altLang="en-US" sz="1600" dirty="0">
                <a:solidFill>
                  <a:srgbClr val="FFD624"/>
                </a:solidFill>
              </a:rPr>
              <a:t>Commission - Eurostat</a:t>
            </a:r>
          </a:p>
          <a:p>
            <a:r>
              <a:rPr lang="fr-BE" altLang="en-US" sz="1600" dirty="0" err="1">
                <a:solidFill>
                  <a:srgbClr val="FFD624"/>
                </a:solidFill>
              </a:rPr>
              <a:t>Director</a:t>
            </a:r>
            <a:r>
              <a:rPr lang="fr-BE" altLang="en-US" sz="1600" dirty="0">
                <a:solidFill>
                  <a:srgbClr val="FFD624"/>
                </a:solidFill>
              </a:rPr>
              <a:t> </a:t>
            </a:r>
          </a:p>
          <a:p>
            <a:r>
              <a:rPr lang="en-GB" altLang="en-US" sz="1600" dirty="0">
                <a:solidFill>
                  <a:srgbClr val="FFD624"/>
                </a:solidFill>
              </a:rPr>
              <a:t>Methodology; Corporate statistical and IT services</a:t>
            </a:r>
          </a:p>
          <a:p>
            <a:pPr>
              <a:spcBef>
                <a:spcPct val="0"/>
              </a:spcBef>
            </a:pPr>
            <a:endParaRPr lang="en-GB" altLang="en-US" sz="1600" kern="0" dirty="0" smtClean="0">
              <a:solidFill>
                <a:schemeClr val="bg1">
                  <a:lumMod val="95000"/>
                </a:schemeClr>
              </a:solidFill>
            </a:endParaRPr>
          </a:p>
          <a:p>
            <a:pPr>
              <a:spcBef>
                <a:spcPct val="0"/>
              </a:spcBef>
            </a:pPr>
            <a:r>
              <a:rPr lang="en-GB" altLang="en-US" sz="1400" kern="0" dirty="0" smtClean="0">
                <a:solidFill>
                  <a:schemeClr val="bg1">
                    <a:lumMod val="95000"/>
                  </a:schemeClr>
                </a:solidFill>
              </a:rPr>
              <a:t>emanuele.baldacci@ec.europa.eu</a:t>
            </a:r>
          </a:p>
          <a:p>
            <a:pPr>
              <a:spcBef>
                <a:spcPct val="0"/>
              </a:spcBef>
            </a:pPr>
            <a:endParaRPr lang="en-GB" altLang="en-US" sz="1800" kern="0" dirty="0">
              <a:solidFill>
                <a:schemeClr val="bg1">
                  <a:lumMod val="95000"/>
                </a:schemeClr>
              </a:solidFill>
            </a:endParaRPr>
          </a:p>
        </p:txBody>
      </p:sp>
      <p:sp>
        <p:nvSpPr>
          <p:cNvPr id="2" name="Date Placeholder 1"/>
          <p:cNvSpPr>
            <a:spLocks noGrp="1"/>
          </p:cNvSpPr>
          <p:nvPr>
            <p:ph type="dt" sz="half" idx="10"/>
          </p:nvPr>
        </p:nvSpPr>
        <p:spPr>
          <a:xfrm>
            <a:off x="530605" y="6223000"/>
            <a:ext cx="2376264" cy="476250"/>
          </a:xfrm>
        </p:spPr>
        <p:txBody>
          <a:bodyPr/>
          <a:lstStyle/>
          <a:p>
            <a:pPr>
              <a:defRPr/>
            </a:pPr>
            <a:r>
              <a:rPr lang="en-US" altLang="en-US" dirty="0" smtClean="0"/>
              <a:t>29 September 2015</a:t>
            </a:r>
            <a:endParaRPr lang="en-GB" altLang="en-US" dirty="0"/>
          </a:p>
        </p:txBody>
      </p:sp>
      <p:sp>
        <p:nvSpPr>
          <p:cNvPr id="3" name="Footer Placeholder 2"/>
          <p:cNvSpPr>
            <a:spLocks noGrp="1"/>
          </p:cNvSpPr>
          <p:nvPr>
            <p:ph type="ftr" sz="quarter" idx="11"/>
          </p:nvPr>
        </p:nvSpPr>
        <p:spPr>
          <a:xfrm>
            <a:off x="5148064" y="6223000"/>
            <a:ext cx="3528392" cy="476250"/>
          </a:xfrm>
        </p:spPr>
        <p:txBody>
          <a:bodyPr/>
          <a:lstStyle/>
          <a:p>
            <a:pPr algn="r">
              <a:defRPr/>
            </a:pPr>
            <a:r>
              <a:rPr lang="sv-SE" altLang="en-US" dirty="0" smtClean="0"/>
              <a:t>SDMX Global Conference</a:t>
            </a:r>
            <a:endParaRPr lang="sv-SE"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1188" y="3860800"/>
            <a:ext cx="914400" cy="9144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800" b="0" dirty="0"/>
              <a:t>Input</a:t>
            </a:r>
            <a:endParaRPr lang="en-GB" sz="1800" b="0" dirty="0"/>
          </a:p>
        </p:txBody>
      </p:sp>
      <p:sp>
        <p:nvSpPr>
          <p:cNvPr id="7" name="Rectangle 6"/>
          <p:cNvSpPr/>
          <p:nvPr/>
        </p:nvSpPr>
        <p:spPr>
          <a:xfrm>
            <a:off x="3779838" y="3863975"/>
            <a:ext cx="1439862" cy="9144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800" b="0" dirty="0"/>
              <a:t>Through-put</a:t>
            </a:r>
            <a:endParaRPr lang="en-GB" sz="1800" b="0" dirty="0"/>
          </a:p>
        </p:txBody>
      </p:sp>
      <p:sp>
        <p:nvSpPr>
          <p:cNvPr id="8" name="Rectangle 7"/>
          <p:cNvSpPr/>
          <p:nvPr/>
        </p:nvSpPr>
        <p:spPr>
          <a:xfrm>
            <a:off x="7524750" y="3871913"/>
            <a:ext cx="985838" cy="9144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800" b="0" dirty="0"/>
              <a:t>Output</a:t>
            </a:r>
            <a:endParaRPr lang="en-GB" sz="1800" b="0" dirty="0"/>
          </a:p>
        </p:txBody>
      </p:sp>
      <p:sp>
        <p:nvSpPr>
          <p:cNvPr id="9" name="Oval 8"/>
          <p:cNvSpPr/>
          <p:nvPr/>
        </p:nvSpPr>
        <p:spPr>
          <a:xfrm>
            <a:off x="1857375" y="3863975"/>
            <a:ext cx="1490663" cy="914400"/>
          </a:xfrm>
          <a:prstGeom prst="ellipse">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800" b="0" dirty="0"/>
              <a:t>Process 1</a:t>
            </a:r>
            <a:endParaRPr lang="en-GB" sz="1800" b="0" dirty="0"/>
          </a:p>
        </p:txBody>
      </p:sp>
      <p:sp>
        <p:nvSpPr>
          <p:cNvPr id="10" name="Oval 9"/>
          <p:cNvSpPr/>
          <p:nvPr/>
        </p:nvSpPr>
        <p:spPr>
          <a:xfrm>
            <a:off x="5580063" y="3870325"/>
            <a:ext cx="1584325" cy="914400"/>
          </a:xfrm>
          <a:prstGeom prst="ellipse">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800" b="0" dirty="0"/>
              <a:t>Process 2</a:t>
            </a:r>
            <a:endParaRPr lang="en-GB" sz="1800" b="0" dirty="0"/>
          </a:p>
        </p:txBody>
      </p:sp>
      <p:sp>
        <p:nvSpPr>
          <p:cNvPr id="11" name="Right Arrow 10"/>
          <p:cNvSpPr/>
          <p:nvPr/>
        </p:nvSpPr>
        <p:spPr>
          <a:xfrm>
            <a:off x="1525588" y="4087813"/>
            <a:ext cx="331787" cy="484187"/>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GB" sz="1800" b="0"/>
          </a:p>
        </p:txBody>
      </p:sp>
      <p:sp>
        <p:nvSpPr>
          <p:cNvPr id="12" name="Right Arrow 11"/>
          <p:cNvSpPr/>
          <p:nvPr/>
        </p:nvSpPr>
        <p:spPr>
          <a:xfrm>
            <a:off x="3348038" y="4076700"/>
            <a:ext cx="431800" cy="484188"/>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GB" sz="1800" b="0"/>
          </a:p>
        </p:txBody>
      </p:sp>
      <p:sp>
        <p:nvSpPr>
          <p:cNvPr id="13" name="Right Arrow 12"/>
          <p:cNvSpPr/>
          <p:nvPr/>
        </p:nvSpPr>
        <p:spPr>
          <a:xfrm>
            <a:off x="5211763" y="4087813"/>
            <a:ext cx="368300" cy="484187"/>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GB" sz="1800" b="0"/>
          </a:p>
        </p:txBody>
      </p:sp>
      <p:sp>
        <p:nvSpPr>
          <p:cNvPr id="14" name="Right Arrow 13"/>
          <p:cNvSpPr/>
          <p:nvPr/>
        </p:nvSpPr>
        <p:spPr>
          <a:xfrm>
            <a:off x="7134225" y="4087813"/>
            <a:ext cx="390525" cy="484187"/>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GB" sz="1800" b="0"/>
          </a:p>
        </p:txBody>
      </p:sp>
      <p:sp>
        <p:nvSpPr>
          <p:cNvPr id="16" name="Slide Number Placeholder 15"/>
          <p:cNvSpPr>
            <a:spLocks noGrp="1"/>
          </p:cNvSpPr>
          <p:nvPr>
            <p:ph type="sldNum" sz="quarter" idx="12"/>
          </p:nvPr>
        </p:nvSpPr>
        <p:spPr/>
        <p:txBody>
          <a:bodyPr/>
          <a:lstStyle/>
          <a:p>
            <a:pPr>
              <a:defRPr/>
            </a:pPr>
            <a:fld id="{F13BA520-69FB-49A5-B99F-D884F212848B}" type="slidenum">
              <a:rPr lang="en-GB" smtClean="0"/>
              <a:pPr>
                <a:defRPr/>
              </a:pPr>
              <a:t>10</a:t>
            </a:fld>
            <a:endParaRPr lang="en-GB" dirty="0"/>
          </a:p>
        </p:txBody>
      </p:sp>
      <p:sp>
        <p:nvSpPr>
          <p:cNvPr id="15" name="Content Placeholder 2"/>
          <p:cNvSpPr>
            <a:spLocks noGrp="1"/>
          </p:cNvSpPr>
          <p:nvPr>
            <p:ph idx="1"/>
          </p:nvPr>
        </p:nvSpPr>
        <p:spPr>
          <a:xfrm>
            <a:off x="449263" y="2924944"/>
            <a:ext cx="8229600" cy="2688456"/>
          </a:xfrm>
        </p:spPr>
        <p:txBody>
          <a:bodyPr/>
          <a:lstStyle/>
          <a:p>
            <a:pPr marL="0" indent="0" algn="just" eaLnBrk="1" hangingPunct="1">
              <a:buFontTx/>
              <a:buNone/>
            </a:pPr>
            <a:r>
              <a:rPr lang="en-US" altLang="en-US" sz="1800" dirty="0" smtClean="0"/>
              <a:t>Standard for describing data and metadata throughout the exchange, production and dissemination process</a:t>
            </a:r>
          </a:p>
          <a:p>
            <a:pPr marL="0" indent="0" algn="just" eaLnBrk="1" hangingPunct="1">
              <a:buFontTx/>
              <a:buNone/>
            </a:pPr>
            <a:endParaRPr lang="fr-CH" altLang="en-US" dirty="0" smtClean="0"/>
          </a:p>
          <a:p>
            <a:pPr marL="0" indent="0" algn="just" eaLnBrk="1" hangingPunct="1">
              <a:buFontTx/>
              <a:buNone/>
            </a:pPr>
            <a:endParaRPr lang="fr-CH" altLang="en-US" dirty="0" smtClean="0"/>
          </a:p>
          <a:p>
            <a:pPr marL="0" indent="0" algn="just" eaLnBrk="1" hangingPunct="1">
              <a:buFontTx/>
              <a:buNone/>
            </a:pPr>
            <a:endParaRPr lang="fr-CH" altLang="en-US" dirty="0"/>
          </a:p>
          <a:p>
            <a:pPr marL="0" indent="0" algn="just" eaLnBrk="1" hangingPunct="1">
              <a:buFontTx/>
              <a:buNone/>
            </a:pPr>
            <a:endParaRPr lang="fr-CH" altLang="en-US" dirty="0" smtClean="0"/>
          </a:p>
          <a:p>
            <a:pPr marL="0" indent="0" algn="ctr" eaLnBrk="1" hangingPunct="1">
              <a:buFontTx/>
              <a:buNone/>
            </a:pPr>
            <a:r>
              <a:rPr lang="en-GB" altLang="en-US" sz="1800" dirty="0" smtClean="0"/>
              <a:t>Metadata </a:t>
            </a:r>
            <a:r>
              <a:rPr lang="en-GB" altLang="en-US" sz="1800" dirty="0"/>
              <a:t>as the decisive </a:t>
            </a:r>
            <a:r>
              <a:rPr lang="en-GB" altLang="en-US" sz="1800" dirty="0" smtClean="0"/>
              <a:t>abstraction layer </a:t>
            </a:r>
            <a:r>
              <a:rPr lang="en-GB" altLang="en-US" sz="1800" dirty="0"/>
              <a:t>to be carried </a:t>
            </a:r>
            <a:r>
              <a:rPr lang="en-GB" altLang="en-US" sz="1800" dirty="0" smtClean="0"/>
              <a:t>through</a:t>
            </a:r>
          </a:p>
        </p:txBody>
      </p:sp>
      <p:sp>
        <p:nvSpPr>
          <p:cNvPr id="17" name="Title 1"/>
          <p:cNvSpPr txBox="1">
            <a:spLocks/>
          </p:cNvSpPr>
          <p:nvPr/>
        </p:nvSpPr>
        <p:spPr bwMode="auto">
          <a:xfrm>
            <a:off x="446856" y="1988840"/>
            <a:ext cx="82296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marL="0" indent="0" algn="ctr" eaLnBrk="1" hangingPunct="1">
              <a:defRPr/>
            </a:pPr>
            <a:r>
              <a:rPr lang="en-GB" altLang="en-US" sz="2400" kern="0" dirty="0" smtClean="0"/>
              <a:t>Broadening the use of </a:t>
            </a:r>
            <a:r>
              <a:rPr lang="en-GB" altLang="en-US" sz="2400" kern="0" dirty="0"/>
              <a:t>SDMX </a:t>
            </a:r>
            <a:endParaRPr lang="en-GB" altLang="en-US" sz="2800" kern="0" dirty="0" smtClean="0"/>
          </a:p>
        </p:txBody>
      </p:sp>
      <p:sp>
        <p:nvSpPr>
          <p:cNvPr id="18" name="Title 1"/>
          <p:cNvSpPr txBox="1">
            <a:spLocks/>
          </p:cNvSpPr>
          <p:nvPr/>
        </p:nvSpPr>
        <p:spPr bwMode="auto">
          <a:xfrm>
            <a:off x="6948264" y="0"/>
            <a:ext cx="1728192" cy="980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GB" sz="2400" kern="0" dirty="0" smtClean="0">
                <a:solidFill>
                  <a:schemeClr val="bg1"/>
                </a:solidFill>
              </a:rPr>
              <a:t>Phase 2</a:t>
            </a:r>
            <a:endParaRPr lang="en-GB" sz="2400" kern="0" dirty="0">
              <a:solidFill>
                <a:schemeClr val="bg1"/>
              </a:solidFill>
            </a:endParaRPr>
          </a:p>
        </p:txBody>
      </p:sp>
      <p:sp>
        <p:nvSpPr>
          <p:cNvPr id="27" name="Rectangle 26"/>
          <p:cNvSpPr/>
          <p:nvPr/>
        </p:nvSpPr>
        <p:spPr>
          <a:xfrm>
            <a:off x="241673" y="1340768"/>
            <a:ext cx="936104" cy="504056"/>
          </a:xfrm>
          <a:prstGeom prst="rect">
            <a:avLst/>
          </a:prstGeom>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SPECIFY NEEDS</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8" name="Rectangle 27"/>
          <p:cNvSpPr/>
          <p:nvPr/>
        </p:nvSpPr>
        <p:spPr>
          <a:xfrm>
            <a:off x="1341240" y="1340768"/>
            <a:ext cx="936104" cy="504056"/>
          </a:xfrm>
          <a:prstGeom prst="rect">
            <a:avLst/>
          </a:prstGeom>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DESIGN</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9" name="Rectangle 28"/>
          <p:cNvSpPr/>
          <p:nvPr/>
        </p:nvSpPr>
        <p:spPr>
          <a:xfrm>
            <a:off x="2411760" y="1340768"/>
            <a:ext cx="936104" cy="504056"/>
          </a:xfrm>
          <a:prstGeom prst="rect">
            <a:avLst/>
          </a:prstGeom>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BUILD</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30" name="Rectangle 29"/>
          <p:cNvSpPr/>
          <p:nvPr/>
        </p:nvSpPr>
        <p:spPr>
          <a:xfrm>
            <a:off x="3491880" y="1340768"/>
            <a:ext cx="936104" cy="504056"/>
          </a:xfrm>
          <a:prstGeom prst="rect">
            <a:avLst/>
          </a:prstGeom>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latin typeface="Verdana" panose="020B0604030504040204" pitchFamily="34" charset="0"/>
                <a:ea typeface="Verdana" panose="020B0604030504040204" pitchFamily="34" charset="0"/>
                <a:cs typeface="Verdana" panose="020B0604030504040204" pitchFamily="34" charset="0"/>
              </a:rPr>
              <a:t>COLLECT</a:t>
            </a:r>
          </a:p>
        </p:txBody>
      </p:sp>
      <p:sp>
        <p:nvSpPr>
          <p:cNvPr id="31" name="Rectangle 30"/>
          <p:cNvSpPr/>
          <p:nvPr/>
        </p:nvSpPr>
        <p:spPr>
          <a:xfrm>
            <a:off x="4571998" y="1338536"/>
            <a:ext cx="936104" cy="504056"/>
          </a:xfrm>
          <a:prstGeom prst="rect">
            <a:avLst/>
          </a:prstGeom>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PROCESS</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32" name="Rectangle 31"/>
          <p:cNvSpPr/>
          <p:nvPr/>
        </p:nvSpPr>
        <p:spPr>
          <a:xfrm>
            <a:off x="5652120" y="1338536"/>
            <a:ext cx="936104" cy="504056"/>
          </a:xfrm>
          <a:prstGeom prst="rect">
            <a:avLst/>
          </a:prstGeom>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ANALYSE</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33" name="Rectangle 32"/>
          <p:cNvSpPr/>
          <p:nvPr/>
        </p:nvSpPr>
        <p:spPr>
          <a:xfrm>
            <a:off x="6732240" y="1340768"/>
            <a:ext cx="1080120" cy="504056"/>
          </a:xfrm>
          <a:prstGeom prst="rect">
            <a:avLst/>
          </a:prstGeom>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800" dirty="0" smtClean="0">
                <a:latin typeface="Verdana" panose="020B0604030504040204" pitchFamily="34" charset="0"/>
                <a:ea typeface="Verdana" panose="020B0604030504040204" pitchFamily="34" charset="0"/>
                <a:cs typeface="Verdana" panose="020B0604030504040204" pitchFamily="34" charset="0"/>
              </a:rPr>
              <a:t>DISSEMINATE</a:t>
            </a:r>
            <a:endParaRPr lang="en-GB" sz="800" dirty="0">
              <a:latin typeface="Verdana" panose="020B0604030504040204" pitchFamily="34" charset="0"/>
              <a:ea typeface="Verdana" panose="020B0604030504040204" pitchFamily="34" charset="0"/>
              <a:cs typeface="Verdana" panose="020B0604030504040204" pitchFamily="34" charset="0"/>
            </a:endParaRPr>
          </a:p>
        </p:txBody>
      </p:sp>
      <p:sp>
        <p:nvSpPr>
          <p:cNvPr id="34" name="Rectangle 33"/>
          <p:cNvSpPr/>
          <p:nvPr/>
        </p:nvSpPr>
        <p:spPr>
          <a:xfrm>
            <a:off x="7956376" y="1338536"/>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EVALUATE</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anim calcmode="lin" valueType="num">
                                      <p:cBhvr>
                                        <p:cTn id="28" dur="1000" fill="hold"/>
                                        <p:tgtEl>
                                          <p:spTgt spid="31"/>
                                        </p:tgtEl>
                                        <p:attrNameLst>
                                          <p:attrName>ppt_x</p:attrName>
                                        </p:attrNameLst>
                                      </p:cBhvr>
                                      <p:tavLst>
                                        <p:tav tm="0">
                                          <p:val>
                                            <p:strVal val="#ppt_x"/>
                                          </p:val>
                                        </p:tav>
                                        <p:tav tm="100000">
                                          <p:val>
                                            <p:strVal val="#ppt_x"/>
                                          </p:val>
                                        </p:tav>
                                      </p:tavLst>
                                    </p:anim>
                                    <p:anim calcmode="lin" valueType="num">
                                      <p:cBhvr>
                                        <p:cTn id="29" dur="1000" fill="hold"/>
                                        <p:tgtEl>
                                          <p:spTgt spid="3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anim calcmode="lin" valueType="num">
                                      <p:cBhvr>
                                        <p:cTn id="38" dur="1000" fill="hold"/>
                                        <p:tgtEl>
                                          <p:spTgt spid="33"/>
                                        </p:tgtEl>
                                        <p:attrNameLst>
                                          <p:attrName>ppt_x</p:attrName>
                                        </p:attrNameLst>
                                      </p:cBhvr>
                                      <p:tavLst>
                                        <p:tav tm="0">
                                          <p:val>
                                            <p:strVal val="#ppt_x"/>
                                          </p:val>
                                        </p:tav>
                                        <p:tav tm="100000">
                                          <p:val>
                                            <p:strVal val="#ppt_x"/>
                                          </p:val>
                                        </p:tav>
                                      </p:tavLst>
                                    </p:anim>
                                    <p:anim calcmode="lin" valueType="num">
                                      <p:cBhvr>
                                        <p:cTn id="39" dur="1000" fill="hold"/>
                                        <p:tgtEl>
                                          <p:spTgt spid="33"/>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340768"/>
            <a:ext cx="5965304" cy="576063"/>
          </a:xfrm>
        </p:spPr>
        <p:txBody>
          <a:bodyPr/>
          <a:lstStyle/>
          <a:p>
            <a:r>
              <a:rPr lang="en-GB" sz="2800" dirty="0" smtClean="0"/>
              <a:t>Eurostat SDMX roadmap</a:t>
            </a:r>
            <a:endParaRPr lang="en-GB" sz="2800" dirty="0"/>
          </a:p>
        </p:txBody>
      </p:sp>
      <p:sp>
        <p:nvSpPr>
          <p:cNvPr id="3" name="Content Placeholder 2"/>
          <p:cNvSpPr>
            <a:spLocks noGrp="1"/>
          </p:cNvSpPr>
          <p:nvPr>
            <p:ph idx="1"/>
          </p:nvPr>
        </p:nvSpPr>
        <p:spPr>
          <a:xfrm>
            <a:off x="457200" y="2348880"/>
            <a:ext cx="8219256" cy="3849811"/>
          </a:xfrm>
        </p:spPr>
        <p:txBody>
          <a:bodyPr/>
          <a:lstStyle/>
          <a:p>
            <a:pPr>
              <a:spcBef>
                <a:spcPts val="0"/>
              </a:spcBef>
              <a:spcAft>
                <a:spcPts val="1200"/>
              </a:spcAft>
            </a:pPr>
            <a:r>
              <a:rPr lang="en-GB" sz="2000" dirty="0" smtClean="0"/>
              <a:t>Lower the “entry threshold” </a:t>
            </a:r>
          </a:p>
          <a:p>
            <a:pPr>
              <a:spcBef>
                <a:spcPts val="0"/>
              </a:spcBef>
              <a:spcAft>
                <a:spcPts val="1200"/>
              </a:spcAft>
            </a:pPr>
            <a:r>
              <a:rPr lang="en-GB" sz="2000" dirty="0" smtClean="0"/>
              <a:t>More global data sharing</a:t>
            </a:r>
            <a:br>
              <a:rPr lang="en-GB" sz="2000" dirty="0" smtClean="0"/>
            </a:br>
            <a:r>
              <a:rPr lang="en-GB" sz="2000" dirty="0" smtClean="0"/>
              <a:t>(standard concepts/codes across domains</a:t>
            </a:r>
            <a:br>
              <a:rPr lang="en-GB" sz="2000" dirty="0" smtClean="0"/>
            </a:br>
            <a:r>
              <a:rPr lang="en-GB" sz="2000" dirty="0" smtClean="0"/>
              <a:t>and across organisations)</a:t>
            </a:r>
          </a:p>
          <a:p>
            <a:pPr>
              <a:spcBef>
                <a:spcPts val="0"/>
              </a:spcBef>
              <a:spcAft>
                <a:spcPts val="1200"/>
              </a:spcAft>
            </a:pPr>
            <a:r>
              <a:rPr lang="en-GB" sz="2000" dirty="0"/>
              <a:t>M</a:t>
            </a:r>
            <a:r>
              <a:rPr lang="en-GB" sz="2000" dirty="0" smtClean="0"/>
              <a:t>etadata sharing for global use</a:t>
            </a:r>
            <a:endParaRPr lang="en-GB" sz="2000" dirty="0"/>
          </a:p>
          <a:p>
            <a:pPr>
              <a:spcBef>
                <a:spcPts val="0"/>
              </a:spcBef>
              <a:spcAft>
                <a:spcPts val="1200"/>
              </a:spcAft>
            </a:pPr>
            <a:r>
              <a:rPr lang="en-GB" sz="2000" dirty="0"/>
              <a:t>M</a:t>
            </a:r>
            <a:r>
              <a:rPr lang="en-GB" sz="2000" dirty="0" smtClean="0"/>
              <a:t>ore sophisticated SDMX IT infrastructure  </a:t>
            </a:r>
          </a:p>
          <a:p>
            <a:pPr>
              <a:spcBef>
                <a:spcPts val="0"/>
              </a:spcBef>
              <a:spcAft>
                <a:spcPts val="1200"/>
              </a:spcAft>
            </a:pPr>
            <a:r>
              <a:rPr lang="en-GB" sz="2000" dirty="0" smtClean="0"/>
              <a:t>Broadening SDMX use cases (e.g. SDMX-based validation</a:t>
            </a:r>
            <a:r>
              <a:rPr lang="en-GB" sz="2000" dirty="0" smtClean="0"/>
              <a:t>)</a:t>
            </a:r>
          </a:p>
          <a:p>
            <a:pPr>
              <a:spcBef>
                <a:spcPts val="0"/>
              </a:spcBef>
              <a:spcAft>
                <a:spcPts val="1200"/>
              </a:spcAft>
            </a:pPr>
            <a:r>
              <a:rPr lang="en-GB" sz="2000" dirty="0" smtClean="0"/>
              <a:t>Achieve synergies with other standards (e.g. DDI, Linked Open data)</a:t>
            </a:r>
            <a:r>
              <a:rPr lang="en-GB" sz="2000" dirty="0" smtClean="0"/>
              <a:t> </a:t>
            </a:r>
            <a:endParaRPr lang="en-GB" sz="2000" dirty="0"/>
          </a:p>
        </p:txBody>
      </p:sp>
      <p:sp>
        <p:nvSpPr>
          <p:cNvPr id="4" name="Slide Number Placeholder 3"/>
          <p:cNvSpPr>
            <a:spLocks noGrp="1"/>
          </p:cNvSpPr>
          <p:nvPr>
            <p:ph type="sldNum" sz="quarter" idx="12"/>
          </p:nvPr>
        </p:nvSpPr>
        <p:spPr/>
        <p:txBody>
          <a:bodyPr/>
          <a:lstStyle/>
          <a:p>
            <a:pPr>
              <a:defRPr/>
            </a:pPr>
            <a:fld id="{F13BA520-69FB-49A5-B99F-D884F212848B}" type="slidenum">
              <a:rPr lang="en-GB" smtClean="0"/>
              <a:pPr>
                <a:defRPr/>
              </a:pPr>
              <a:t>11</a:t>
            </a:fld>
            <a:endParaRPr lang="en-GB" dirty="0"/>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1" y="1196752"/>
            <a:ext cx="2670048" cy="2551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04580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268761"/>
            <a:ext cx="8229600" cy="576063"/>
          </a:xfrm>
        </p:spPr>
        <p:txBody>
          <a:bodyPr/>
          <a:lstStyle/>
          <a:p>
            <a:pPr algn="ctr"/>
            <a:r>
              <a:rPr lang="en-GB" dirty="0" smtClean="0"/>
              <a:t>SDMX challenges</a:t>
            </a:r>
            <a:endParaRPr lang="en-GB" dirty="0"/>
          </a:p>
        </p:txBody>
      </p:sp>
      <p:sp>
        <p:nvSpPr>
          <p:cNvPr id="3" name="Content Placeholder 2"/>
          <p:cNvSpPr>
            <a:spLocks noGrp="1"/>
          </p:cNvSpPr>
          <p:nvPr>
            <p:ph idx="1"/>
          </p:nvPr>
        </p:nvSpPr>
        <p:spPr>
          <a:xfrm>
            <a:off x="457200" y="1988840"/>
            <a:ext cx="8229600" cy="4209852"/>
          </a:xfrm>
        </p:spPr>
        <p:txBody>
          <a:bodyPr/>
          <a:lstStyle/>
          <a:p>
            <a:pPr marL="0" indent="0">
              <a:spcBef>
                <a:spcPts val="0"/>
              </a:spcBef>
              <a:spcAft>
                <a:spcPts val="1200"/>
              </a:spcAft>
              <a:buNone/>
            </a:pPr>
            <a:r>
              <a:rPr lang="en-GB" dirty="0"/>
              <a:t>Main </a:t>
            </a:r>
            <a:r>
              <a:rPr lang="en-GB" dirty="0" smtClean="0"/>
              <a:t>challenges for </a:t>
            </a:r>
            <a:r>
              <a:rPr lang="en-GB" dirty="0"/>
              <a:t>the </a:t>
            </a:r>
            <a:r>
              <a:rPr lang="en-GB" dirty="0" smtClean="0"/>
              <a:t>years to come:</a:t>
            </a:r>
            <a:endParaRPr lang="en-GB" dirty="0"/>
          </a:p>
          <a:p>
            <a:pPr>
              <a:spcBef>
                <a:spcPts val="0"/>
              </a:spcBef>
              <a:spcAft>
                <a:spcPts val="1200"/>
              </a:spcAft>
            </a:pPr>
            <a:r>
              <a:rPr lang="en-GB" dirty="0" smtClean="0"/>
              <a:t>Strengthening </a:t>
            </a:r>
            <a:r>
              <a:rPr lang="en-GB" dirty="0"/>
              <a:t>implementation </a:t>
            </a:r>
            <a:endParaRPr lang="en-GB" dirty="0" smtClean="0"/>
          </a:p>
          <a:p>
            <a:pPr>
              <a:spcBef>
                <a:spcPts val="0"/>
              </a:spcBef>
              <a:spcAft>
                <a:spcPts val="1200"/>
              </a:spcAft>
            </a:pPr>
            <a:r>
              <a:rPr lang="en-GB" dirty="0" smtClean="0"/>
              <a:t>Facilitating data consumption</a:t>
            </a:r>
            <a:endParaRPr lang="en-GB" dirty="0"/>
          </a:p>
          <a:p>
            <a:pPr>
              <a:spcBef>
                <a:spcPts val="0"/>
              </a:spcBef>
              <a:spcAft>
                <a:spcPts val="1200"/>
              </a:spcAft>
            </a:pPr>
            <a:r>
              <a:rPr lang="en-GB" dirty="0" smtClean="0"/>
              <a:t>Supporting </a:t>
            </a:r>
            <a:r>
              <a:rPr lang="en-GB" dirty="0"/>
              <a:t>statistical process </a:t>
            </a:r>
            <a:r>
              <a:rPr lang="en-GB" dirty="0" smtClean="0"/>
              <a:t>innovation (collection, analysis, dissemination)</a:t>
            </a:r>
          </a:p>
          <a:p>
            <a:pPr>
              <a:spcBef>
                <a:spcPts val="0"/>
              </a:spcBef>
              <a:spcAft>
                <a:spcPts val="1200"/>
              </a:spcAft>
            </a:pPr>
            <a:r>
              <a:rPr lang="en-GB" dirty="0" smtClean="0"/>
              <a:t>Broadening SDMX scope (e.g. content validation) </a:t>
            </a:r>
            <a:endParaRPr lang="en-GB" dirty="0"/>
          </a:p>
          <a:p>
            <a:pPr>
              <a:spcBef>
                <a:spcPts val="0"/>
              </a:spcBef>
              <a:spcAft>
                <a:spcPts val="1200"/>
              </a:spcAft>
            </a:pPr>
            <a:r>
              <a:rPr lang="en-GB" dirty="0" smtClean="0"/>
              <a:t>Enhancing </a:t>
            </a:r>
            <a:r>
              <a:rPr lang="en-GB" dirty="0"/>
              <a:t>communication </a:t>
            </a:r>
            <a:r>
              <a:rPr lang="en-GB" dirty="0" smtClean="0"/>
              <a:t>and training</a:t>
            </a:r>
            <a:endParaRPr lang="en-GB" dirty="0"/>
          </a:p>
        </p:txBody>
      </p:sp>
      <p:sp>
        <p:nvSpPr>
          <p:cNvPr id="4" name="Slide Number Placeholder 3"/>
          <p:cNvSpPr>
            <a:spLocks noGrp="1"/>
          </p:cNvSpPr>
          <p:nvPr>
            <p:ph type="sldNum" sz="quarter" idx="12"/>
          </p:nvPr>
        </p:nvSpPr>
        <p:spPr/>
        <p:txBody>
          <a:bodyPr/>
          <a:lstStyle/>
          <a:p>
            <a:pPr>
              <a:defRPr/>
            </a:pPr>
            <a:fld id="{F13BA520-69FB-49A5-B99F-D884F212848B}" type="slidenum">
              <a:rPr lang="en-GB" smtClean="0"/>
              <a:pPr>
                <a:defRPr/>
              </a:pPr>
              <a:t>12</a:t>
            </a:fld>
            <a:endParaRPr lang="en-GB" dirty="0"/>
          </a:p>
        </p:txBody>
      </p:sp>
    </p:spTree>
    <p:extLst>
      <p:ext uri="{BB962C8B-B14F-4D97-AF65-F5344CB8AC3E}">
        <p14:creationId xmlns:p14="http://schemas.microsoft.com/office/powerpoint/2010/main" val="19808334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9812" y="2335839"/>
            <a:ext cx="4065270" cy="2776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2"/>
          <p:cNvSpPr>
            <a:spLocks noGrp="1"/>
          </p:cNvSpPr>
          <p:nvPr>
            <p:ph idx="1"/>
          </p:nvPr>
        </p:nvSpPr>
        <p:spPr>
          <a:xfrm>
            <a:off x="457200" y="1844828"/>
            <a:ext cx="3754760" cy="3096340"/>
          </a:xfrm>
        </p:spPr>
        <p:txBody>
          <a:bodyPr/>
          <a:lstStyle/>
          <a:p>
            <a:pPr marL="0" indent="0">
              <a:spcBef>
                <a:spcPts val="0"/>
              </a:spcBef>
              <a:spcAft>
                <a:spcPts val="1800"/>
              </a:spcAft>
              <a:buNone/>
            </a:pPr>
            <a:r>
              <a:rPr lang="en-GB" dirty="0" smtClean="0"/>
              <a:t>“Innovation </a:t>
            </a:r>
            <a:r>
              <a:rPr lang="en-GB" dirty="0"/>
              <a:t>is about making mistakes and learning from </a:t>
            </a:r>
            <a:r>
              <a:rPr lang="en-GB" dirty="0" smtClean="0"/>
              <a:t>them”</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9226" y="4669464"/>
            <a:ext cx="1135856" cy="442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2"/>
          <p:cNvSpPr txBox="1">
            <a:spLocks/>
          </p:cNvSpPr>
          <p:nvPr/>
        </p:nvSpPr>
        <p:spPr bwMode="auto">
          <a:xfrm>
            <a:off x="457200" y="5661248"/>
            <a:ext cx="3821342" cy="324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Clr>
                <a:schemeClr val="bg1"/>
              </a:buClr>
              <a:buFontTx/>
              <a:buNone/>
              <a:defRPr sz="3000" b="1" i="0">
                <a:solidFill>
                  <a:schemeClr val="bg1"/>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a:spcBef>
                <a:spcPct val="0"/>
              </a:spcBef>
            </a:pPr>
            <a:r>
              <a:rPr lang="en-GB" altLang="en-US" sz="1400" kern="0" dirty="0" smtClean="0">
                <a:solidFill>
                  <a:srgbClr val="0F5494"/>
                </a:solidFill>
              </a:rPr>
              <a:t>emanuele.baldacci@ec.europa.eu</a:t>
            </a:r>
          </a:p>
          <a:p>
            <a:pPr>
              <a:spcBef>
                <a:spcPct val="0"/>
              </a:spcBef>
            </a:pPr>
            <a:endParaRPr lang="en-GB" altLang="en-US" sz="1800" kern="0" dirty="0">
              <a:solidFill>
                <a:srgbClr val="0F5494"/>
              </a:solidFill>
            </a:endParaRPr>
          </a:p>
        </p:txBody>
      </p:sp>
      <p:sp>
        <p:nvSpPr>
          <p:cNvPr id="2" name="Slide Number Placeholder 1"/>
          <p:cNvSpPr>
            <a:spLocks noGrp="1"/>
          </p:cNvSpPr>
          <p:nvPr>
            <p:ph type="sldNum" sz="quarter" idx="12"/>
          </p:nvPr>
        </p:nvSpPr>
        <p:spPr/>
        <p:txBody>
          <a:bodyPr/>
          <a:lstStyle/>
          <a:p>
            <a:pPr>
              <a:defRPr/>
            </a:pPr>
            <a:fld id="{F13BA520-69FB-49A5-B99F-D884F212848B}" type="slidenum">
              <a:rPr lang="en-GB" smtClean="0"/>
              <a:pPr>
                <a:defRPr/>
              </a:pPr>
              <a:t>13</a:t>
            </a:fld>
            <a:endParaRPr lang="en-GB" dirty="0"/>
          </a:p>
        </p:txBody>
      </p:sp>
    </p:spTree>
    <p:extLst>
      <p:ext uri="{BB962C8B-B14F-4D97-AF65-F5344CB8AC3E}">
        <p14:creationId xmlns:p14="http://schemas.microsoft.com/office/powerpoint/2010/main" val="32155539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04864"/>
            <a:ext cx="8229600" cy="3993828"/>
          </a:xfrm>
        </p:spPr>
        <p:txBody>
          <a:bodyPr/>
          <a:lstStyle/>
          <a:p>
            <a:pPr>
              <a:spcBef>
                <a:spcPts val="1200"/>
              </a:spcBef>
              <a:spcAft>
                <a:spcPts val="1200"/>
              </a:spcAft>
            </a:pPr>
            <a:r>
              <a:rPr lang="en-GB" dirty="0" smtClean="0"/>
              <a:t>Start-up </a:t>
            </a:r>
            <a:r>
              <a:rPr lang="en-GB" dirty="0"/>
              <a:t>phase: implementation</a:t>
            </a:r>
          </a:p>
          <a:p>
            <a:pPr>
              <a:spcBef>
                <a:spcPts val="1200"/>
              </a:spcBef>
              <a:spcAft>
                <a:spcPts val="1200"/>
              </a:spcAft>
            </a:pPr>
            <a:r>
              <a:rPr lang="en-GB" dirty="0" smtClean="0"/>
              <a:t>Maturity </a:t>
            </a:r>
            <a:r>
              <a:rPr lang="en-GB" dirty="0"/>
              <a:t>phase: consolidation</a:t>
            </a:r>
          </a:p>
          <a:p>
            <a:pPr>
              <a:spcBef>
                <a:spcPts val="1200"/>
              </a:spcBef>
              <a:spcAft>
                <a:spcPts val="1200"/>
              </a:spcAft>
            </a:pPr>
            <a:r>
              <a:rPr lang="en-GB" dirty="0" smtClean="0"/>
              <a:t>Moving </a:t>
            </a:r>
            <a:r>
              <a:rPr lang="en-GB" dirty="0"/>
              <a:t>to the future: modernization </a:t>
            </a:r>
            <a:endParaRPr lang="en-GB" dirty="0" smtClean="0"/>
          </a:p>
          <a:p>
            <a:pPr marL="0" indent="0">
              <a:buNone/>
            </a:pPr>
            <a:endParaRPr lang="en-GB" dirty="0"/>
          </a:p>
          <a:p>
            <a:endParaRPr lang="en-GB" dirty="0" smtClean="0"/>
          </a:p>
        </p:txBody>
      </p:sp>
      <p:sp>
        <p:nvSpPr>
          <p:cNvPr id="8" name="Slide Number Placeholder 7"/>
          <p:cNvSpPr>
            <a:spLocks noGrp="1"/>
          </p:cNvSpPr>
          <p:nvPr>
            <p:ph type="sldNum" sz="quarter" idx="12"/>
          </p:nvPr>
        </p:nvSpPr>
        <p:spPr/>
        <p:txBody>
          <a:bodyPr/>
          <a:lstStyle/>
          <a:p>
            <a:pPr>
              <a:defRPr/>
            </a:pPr>
            <a:fld id="{F13BA520-69FB-49A5-B99F-D884F212848B}" type="slidenum">
              <a:rPr lang="en-GB" smtClean="0"/>
              <a:pPr>
                <a:defRPr/>
              </a:pPr>
              <a:t>2</a:t>
            </a:fld>
            <a:endParaRPr lang="en-GB" dirty="0"/>
          </a:p>
        </p:txBody>
      </p:sp>
      <p:sp>
        <p:nvSpPr>
          <p:cNvPr id="5" name="Title 1"/>
          <p:cNvSpPr>
            <a:spLocks noGrp="1"/>
          </p:cNvSpPr>
          <p:nvPr>
            <p:ph type="title"/>
          </p:nvPr>
        </p:nvSpPr>
        <p:spPr>
          <a:xfrm>
            <a:off x="468313" y="1268761"/>
            <a:ext cx="8229600" cy="504055"/>
          </a:xfrm>
        </p:spPr>
        <p:txBody>
          <a:bodyPr/>
          <a:lstStyle/>
          <a:p>
            <a:r>
              <a:rPr lang="en-GB" dirty="0" smtClean="0"/>
              <a:t>Outline</a:t>
            </a:r>
            <a:endParaRPr lang="en-GB" dirty="0"/>
          </a:p>
        </p:txBody>
      </p:sp>
    </p:spTree>
    <p:extLst>
      <p:ext uri="{BB962C8B-B14F-4D97-AF65-F5344CB8AC3E}">
        <p14:creationId xmlns:p14="http://schemas.microsoft.com/office/powerpoint/2010/main" val="1720631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F13BA520-69FB-49A5-B99F-D884F212848B}" type="slidenum">
              <a:rPr lang="en-GB" smtClean="0"/>
              <a:pPr>
                <a:defRPr/>
              </a:pPr>
              <a:t>3</a:t>
            </a:fld>
            <a:endParaRPr lang="en-GB" dirty="0"/>
          </a:p>
        </p:txBody>
      </p:sp>
      <p:sp>
        <p:nvSpPr>
          <p:cNvPr id="6" name="Title 3"/>
          <p:cNvSpPr>
            <a:spLocks noGrp="1"/>
          </p:cNvSpPr>
          <p:nvPr>
            <p:ph type="title"/>
          </p:nvPr>
        </p:nvSpPr>
        <p:spPr>
          <a:xfrm>
            <a:off x="468313" y="980728"/>
            <a:ext cx="8229600" cy="936625"/>
          </a:xfrm>
        </p:spPr>
        <p:txBody>
          <a:bodyPr/>
          <a:lstStyle/>
          <a:p>
            <a:pPr lvl="1"/>
            <a:r>
              <a:rPr lang="en-US" dirty="0" smtClean="0">
                <a:latin typeface="+mj-lt"/>
                <a:ea typeface="+mj-ea"/>
                <a:cs typeface="+mj-cs"/>
              </a:rPr>
              <a:t>Why SDMX?</a:t>
            </a:r>
            <a:endParaRPr lang="fr-BE" dirty="0" smtClean="0">
              <a:latin typeface="+mj-lt"/>
              <a:ea typeface="+mj-ea"/>
              <a:cs typeface="+mj-cs"/>
            </a:endParaRPr>
          </a:p>
        </p:txBody>
      </p:sp>
      <p:sp>
        <p:nvSpPr>
          <p:cNvPr id="7" name="Rectangle 2"/>
          <p:cNvSpPr txBox="1">
            <a:spLocks noChangeArrowheads="1"/>
          </p:cNvSpPr>
          <p:nvPr/>
        </p:nvSpPr>
        <p:spPr bwMode="auto">
          <a:xfrm>
            <a:off x="448147" y="2027980"/>
            <a:ext cx="8229600" cy="3849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F5494"/>
              </a:buClr>
              <a:buFont typeface="Arial" pitchFamily="34" charset="0"/>
              <a:buChar char="•"/>
              <a:defRPr sz="2400" i="0">
                <a:solidFill>
                  <a:srgbClr val="0F5494"/>
                </a:solidFill>
                <a:latin typeface="+mn-lt"/>
                <a:ea typeface="+mn-ea"/>
                <a:cs typeface="+mn-cs"/>
              </a:defRPr>
            </a:lvl1pPr>
            <a:lvl2pPr marL="742950" indent="-285750" algn="l" rtl="0" eaLnBrk="0" fontAlgn="base" hangingPunct="0">
              <a:spcBef>
                <a:spcPct val="20000"/>
              </a:spcBef>
              <a:spcAft>
                <a:spcPct val="0"/>
              </a:spcAft>
              <a:buClr>
                <a:srgbClr val="0F5494"/>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algn="just">
              <a:spcBef>
                <a:spcPct val="0"/>
              </a:spcBef>
              <a:spcAft>
                <a:spcPts val="600"/>
              </a:spcAft>
              <a:defRPr/>
            </a:pPr>
            <a:r>
              <a:rPr lang="en-GB" sz="2000" b="0" kern="0" dirty="0" smtClean="0"/>
              <a:t>To improve the exchange of statistical data and metadata, which is complex, resource intensive and expensive </a:t>
            </a:r>
          </a:p>
          <a:p>
            <a:pPr algn="just">
              <a:spcBef>
                <a:spcPct val="0"/>
              </a:spcBef>
              <a:spcAft>
                <a:spcPts val="600"/>
              </a:spcAft>
              <a:defRPr/>
            </a:pPr>
            <a:r>
              <a:rPr lang="en-GB" sz="2000" b="0" kern="0" dirty="0" smtClean="0"/>
              <a:t>To provide a standardisation layer replacing or reconciling specific approaches and solutions</a:t>
            </a:r>
          </a:p>
          <a:p>
            <a:pPr algn="just">
              <a:spcBef>
                <a:spcPct val="0"/>
              </a:spcBef>
              <a:spcAft>
                <a:spcPts val="600"/>
              </a:spcAft>
              <a:defRPr/>
            </a:pPr>
            <a:r>
              <a:rPr lang="en-GB" sz="2000" b="0" kern="0" dirty="0" smtClean="0"/>
              <a:t>To take advantage of opportunities related to new technologies for machine to machine exchange</a:t>
            </a:r>
          </a:p>
          <a:p>
            <a:pPr marL="0" indent="0" algn="just">
              <a:spcBef>
                <a:spcPct val="0"/>
              </a:spcBef>
              <a:spcAft>
                <a:spcPts val="600"/>
              </a:spcAft>
              <a:buNone/>
              <a:defRPr/>
            </a:pPr>
            <a:endParaRPr lang="en-GB" sz="2000" b="0" kern="0" dirty="0" smtClean="0"/>
          </a:p>
          <a:p>
            <a:pPr marL="0" indent="0" algn="just">
              <a:spcBef>
                <a:spcPct val="0"/>
              </a:spcBef>
              <a:spcAft>
                <a:spcPts val="600"/>
              </a:spcAft>
              <a:buNone/>
              <a:defRPr/>
            </a:pPr>
            <a:r>
              <a:rPr lang="en-GB" sz="2000" b="0" kern="0" dirty="0" smtClean="0"/>
              <a:t>In the ESS:</a:t>
            </a:r>
            <a:endParaRPr lang="en-GB" sz="2000" b="0" kern="0" dirty="0"/>
          </a:p>
          <a:p>
            <a:pPr marL="0" indent="0" algn="just">
              <a:spcBef>
                <a:spcPct val="0"/>
              </a:spcBef>
              <a:spcAft>
                <a:spcPts val="600"/>
              </a:spcAft>
              <a:buNone/>
              <a:defRPr/>
            </a:pPr>
            <a:r>
              <a:rPr lang="en-GB" sz="1800" b="0" kern="0" dirty="0" smtClean="0"/>
              <a:t>2007: Endorsement at ESS Committee</a:t>
            </a:r>
          </a:p>
          <a:p>
            <a:pPr marL="0" indent="0" algn="just">
              <a:spcBef>
                <a:spcPct val="0"/>
              </a:spcBef>
              <a:spcAft>
                <a:spcPts val="600"/>
              </a:spcAft>
              <a:buNone/>
              <a:defRPr/>
            </a:pPr>
            <a:r>
              <a:rPr lang="en-GB" sz="1800" b="0" kern="0" dirty="0" smtClean="0"/>
              <a:t>2008: UNSC recognition</a:t>
            </a:r>
          </a:p>
          <a:p>
            <a:pPr marL="0" indent="0" algn="just">
              <a:spcBef>
                <a:spcPct val="0"/>
              </a:spcBef>
              <a:spcAft>
                <a:spcPts val="600"/>
              </a:spcAft>
              <a:buNone/>
              <a:defRPr/>
            </a:pPr>
            <a:r>
              <a:rPr lang="en-GB" sz="1800" b="0" kern="0" dirty="0" smtClean="0"/>
              <a:t>2009-2014: SDMX inserted in legal acts for data-metadata exchange</a:t>
            </a:r>
          </a:p>
        </p:txBody>
      </p:sp>
    </p:spTree>
    <p:extLst>
      <p:ext uri="{BB962C8B-B14F-4D97-AF65-F5344CB8AC3E}">
        <p14:creationId xmlns:p14="http://schemas.microsoft.com/office/powerpoint/2010/main" val="11069056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F13BA520-69FB-49A5-B99F-D884F212848B}" type="slidenum">
              <a:rPr lang="en-GB" smtClean="0"/>
              <a:pPr>
                <a:defRPr/>
              </a:pPr>
              <a:t>4</a:t>
            </a:fld>
            <a:endParaRPr lang="en-GB" dirty="0"/>
          </a:p>
        </p:txBody>
      </p:sp>
      <p:sp>
        <p:nvSpPr>
          <p:cNvPr id="7" name="Rectangle 6"/>
          <p:cNvSpPr/>
          <p:nvPr/>
        </p:nvSpPr>
        <p:spPr>
          <a:xfrm>
            <a:off x="241673"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SPECIFY NEEDS</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1" name="Rectangle 20"/>
          <p:cNvSpPr/>
          <p:nvPr/>
        </p:nvSpPr>
        <p:spPr>
          <a:xfrm>
            <a:off x="1341240"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DESIGN</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2" name="Rectangle 21"/>
          <p:cNvSpPr/>
          <p:nvPr/>
        </p:nvSpPr>
        <p:spPr>
          <a:xfrm>
            <a:off x="2411760"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BUILD</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3" name="Rectangle 22"/>
          <p:cNvSpPr/>
          <p:nvPr/>
        </p:nvSpPr>
        <p:spPr>
          <a:xfrm>
            <a:off x="3491880" y="1484784"/>
            <a:ext cx="936104" cy="504056"/>
          </a:xfrm>
          <a:prstGeom prst="rect">
            <a:avLst/>
          </a:prstGeom>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COLLECT</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4" name="Rectangle 23"/>
          <p:cNvSpPr/>
          <p:nvPr/>
        </p:nvSpPr>
        <p:spPr>
          <a:xfrm>
            <a:off x="4571998"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PROCESS</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5" name="Rectangle 24"/>
          <p:cNvSpPr/>
          <p:nvPr/>
        </p:nvSpPr>
        <p:spPr>
          <a:xfrm>
            <a:off x="5652120"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ANALYSE</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6" name="Rectangle 25"/>
          <p:cNvSpPr/>
          <p:nvPr/>
        </p:nvSpPr>
        <p:spPr>
          <a:xfrm>
            <a:off x="6732240" y="1484784"/>
            <a:ext cx="1080120"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800" dirty="0" smtClean="0">
                <a:latin typeface="Verdana" panose="020B0604030504040204" pitchFamily="34" charset="0"/>
                <a:ea typeface="Verdana" panose="020B0604030504040204" pitchFamily="34" charset="0"/>
                <a:cs typeface="Verdana" panose="020B0604030504040204" pitchFamily="34" charset="0"/>
              </a:rPr>
              <a:t>DISSEMINATE</a:t>
            </a:r>
            <a:endParaRPr lang="en-GB" sz="800" dirty="0">
              <a:latin typeface="Verdana" panose="020B0604030504040204" pitchFamily="34" charset="0"/>
              <a:ea typeface="Verdana" panose="020B0604030504040204" pitchFamily="34" charset="0"/>
              <a:cs typeface="Verdana" panose="020B0604030504040204" pitchFamily="34" charset="0"/>
            </a:endParaRPr>
          </a:p>
        </p:txBody>
      </p:sp>
      <p:sp>
        <p:nvSpPr>
          <p:cNvPr id="27" name="Rectangle 26"/>
          <p:cNvSpPr/>
          <p:nvPr/>
        </p:nvSpPr>
        <p:spPr>
          <a:xfrm>
            <a:off x="7956376"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EVALUATE</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8" name="Rectangle 3"/>
          <p:cNvSpPr txBox="1">
            <a:spLocks noChangeArrowheads="1"/>
          </p:cNvSpPr>
          <p:nvPr/>
        </p:nvSpPr>
        <p:spPr bwMode="auto">
          <a:xfrm>
            <a:off x="176807" y="2348880"/>
            <a:ext cx="8784976" cy="865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F5494"/>
              </a:buClr>
              <a:buFont typeface="Arial" pitchFamily="34" charset="0"/>
              <a:buChar char="•"/>
              <a:defRPr sz="2400" i="0">
                <a:solidFill>
                  <a:srgbClr val="0F5494"/>
                </a:solidFill>
                <a:latin typeface="+mn-lt"/>
                <a:ea typeface="+mn-ea"/>
                <a:cs typeface="+mn-cs"/>
              </a:defRPr>
            </a:lvl1pPr>
            <a:lvl2pPr marL="742950" indent="-285750" algn="l" rtl="0" eaLnBrk="0" fontAlgn="base" hangingPunct="0">
              <a:spcBef>
                <a:spcPct val="20000"/>
              </a:spcBef>
              <a:spcAft>
                <a:spcPct val="0"/>
              </a:spcAft>
              <a:buClr>
                <a:srgbClr val="0F5494"/>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0" indent="0">
              <a:buFont typeface="Arial" pitchFamily="34" charset="0"/>
              <a:buNone/>
              <a:defRPr/>
            </a:pPr>
            <a:endParaRPr lang="en-GB" sz="400" b="0" dirty="0" smtClean="0"/>
          </a:p>
          <a:p>
            <a:pPr marL="0" indent="0" algn="ctr">
              <a:buNone/>
              <a:defRPr/>
            </a:pPr>
            <a:r>
              <a:rPr lang="en-GB" dirty="0" smtClean="0">
                <a:latin typeface="+mj-lt"/>
              </a:rPr>
              <a:t>Initial focus on data collection from countries</a:t>
            </a:r>
            <a:endParaRPr lang="en-GB" dirty="0" smtClean="0"/>
          </a:p>
        </p:txBody>
      </p:sp>
      <p:sp>
        <p:nvSpPr>
          <p:cNvPr id="29" name="Content Placeholder 2"/>
          <p:cNvSpPr>
            <a:spLocks noGrp="1"/>
          </p:cNvSpPr>
          <p:nvPr>
            <p:ph idx="1"/>
          </p:nvPr>
        </p:nvSpPr>
        <p:spPr>
          <a:xfrm>
            <a:off x="539552" y="3429000"/>
            <a:ext cx="2340260" cy="2160240"/>
          </a:xfrm>
        </p:spPr>
        <p:txBody>
          <a:bodyPr/>
          <a:lstStyle/>
          <a:p>
            <a:pPr marL="0" indent="0" eaLnBrk="1" hangingPunct="1">
              <a:buFont typeface="Arial" pitchFamily="34" charset="0"/>
              <a:buNone/>
              <a:defRPr/>
            </a:pPr>
            <a:r>
              <a:rPr lang="en-GB" altLang="en-US" sz="2000" kern="1200" dirty="0"/>
              <a:t>This </a:t>
            </a:r>
            <a:r>
              <a:rPr lang="en-GB" altLang="en-US" sz="2000" kern="1200" dirty="0" smtClean="0"/>
              <a:t>helped the integration of statistical </a:t>
            </a:r>
            <a:r>
              <a:rPr lang="en-GB" altLang="en-US" sz="2000" kern="1200" dirty="0"/>
              <a:t>processes </a:t>
            </a:r>
            <a:r>
              <a:rPr lang="en-GB" altLang="en-US" sz="2000" kern="1200" dirty="0" smtClean="0"/>
              <a:t>in the European Statistical System </a:t>
            </a:r>
          </a:p>
        </p:txBody>
      </p:sp>
      <p:grpSp>
        <p:nvGrpSpPr>
          <p:cNvPr id="30" name="Group 29"/>
          <p:cNvGrpSpPr/>
          <p:nvPr/>
        </p:nvGrpSpPr>
        <p:grpSpPr>
          <a:xfrm>
            <a:off x="3491881" y="3645024"/>
            <a:ext cx="2857513" cy="1769066"/>
            <a:chOff x="1115616" y="836613"/>
            <a:chExt cx="3384376" cy="2087562"/>
          </a:xfrm>
        </p:grpSpPr>
        <p:pic>
          <p:nvPicPr>
            <p:cNvPr id="31" name="Picture 2" descr="mono_pica_20090607_2049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836613"/>
              <a:ext cx="2076450"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Striped Right Arrow 31"/>
            <p:cNvSpPr/>
            <p:nvPr/>
          </p:nvSpPr>
          <p:spPr>
            <a:xfrm>
              <a:off x="2895600" y="1828800"/>
              <a:ext cx="1604392" cy="304800"/>
            </a:xfrm>
            <a:prstGeom prst="stripedRightArrow">
              <a:avLst/>
            </a:prstGeom>
          </p:spPr>
          <p:style>
            <a:lnRef idx="1">
              <a:schemeClr val="accent2"/>
            </a:lnRef>
            <a:fillRef idx="2">
              <a:schemeClr val="accent2"/>
            </a:fillRef>
            <a:effectRef idx="1">
              <a:schemeClr val="accent2"/>
            </a:effectRef>
            <a:fontRef idx="minor">
              <a:schemeClr val="dk1"/>
            </a:fontRef>
          </p:style>
          <p:txBody>
            <a:bodyPr anchor="ctr"/>
            <a:lstStyle/>
            <a:p>
              <a:pPr eaLnBrk="1" fontAlgn="auto" hangingPunct="1">
                <a:spcBef>
                  <a:spcPts val="0"/>
                </a:spcBef>
                <a:spcAft>
                  <a:spcPts val="0"/>
                </a:spcAft>
                <a:buFontTx/>
                <a:buNone/>
                <a:defRPr/>
              </a:pPr>
              <a:endParaRPr lang="en-US" sz="1800"/>
            </a:p>
          </p:txBody>
        </p:sp>
      </p:grpSp>
      <p:sp>
        <p:nvSpPr>
          <p:cNvPr id="34" name="Title 1"/>
          <p:cNvSpPr txBox="1">
            <a:spLocks/>
          </p:cNvSpPr>
          <p:nvPr/>
        </p:nvSpPr>
        <p:spPr bwMode="auto">
          <a:xfrm>
            <a:off x="6948264" y="0"/>
            <a:ext cx="1728192" cy="980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r>
              <a:rPr lang="en-GB" sz="2400" kern="0" dirty="0" smtClean="0">
                <a:solidFill>
                  <a:schemeClr val="bg1"/>
                </a:solidFill>
              </a:rPr>
              <a:t>Phase 1</a:t>
            </a:r>
            <a:endParaRPr lang="en-GB" sz="2400" kern="0" dirty="0">
              <a:solidFill>
                <a:schemeClr val="bg1"/>
              </a:solidFill>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86537" y="4117301"/>
            <a:ext cx="1964531" cy="995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881006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F13BA520-69FB-49A5-B99F-D884F212848B}" type="slidenum">
              <a:rPr lang="en-GB" smtClean="0"/>
              <a:pPr>
                <a:defRPr/>
              </a:pPr>
              <a:t>5</a:t>
            </a:fld>
            <a:endParaRPr lang="en-GB" dirty="0"/>
          </a:p>
        </p:txBody>
      </p:sp>
      <p:sp>
        <p:nvSpPr>
          <p:cNvPr id="7" name="Rectangle 6"/>
          <p:cNvSpPr/>
          <p:nvPr/>
        </p:nvSpPr>
        <p:spPr>
          <a:xfrm>
            <a:off x="241673"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SPECIFY NEEDS</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1" name="Rectangle 20"/>
          <p:cNvSpPr/>
          <p:nvPr/>
        </p:nvSpPr>
        <p:spPr>
          <a:xfrm>
            <a:off x="1341240"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DESIGN</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2" name="Rectangle 21"/>
          <p:cNvSpPr/>
          <p:nvPr/>
        </p:nvSpPr>
        <p:spPr>
          <a:xfrm>
            <a:off x="2411760"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BUILD</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3" name="Rectangle 22"/>
          <p:cNvSpPr/>
          <p:nvPr/>
        </p:nvSpPr>
        <p:spPr>
          <a:xfrm>
            <a:off x="3491880" y="1484784"/>
            <a:ext cx="936104" cy="504056"/>
          </a:xfrm>
          <a:prstGeom prst="rect">
            <a:avLst/>
          </a:prstGeom>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COLLECT</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4" name="Rectangle 23"/>
          <p:cNvSpPr/>
          <p:nvPr/>
        </p:nvSpPr>
        <p:spPr>
          <a:xfrm>
            <a:off x="4571998"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PROCESS</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5" name="Rectangle 24"/>
          <p:cNvSpPr/>
          <p:nvPr/>
        </p:nvSpPr>
        <p:spPr>
          <a:xfrm>
            <a:off x="5652120"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ANALYSE</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6" name="Rectangle 25"/>
          <p:cNvSpPr/>
          <p:nvPr/>
        </p:nvSpPr>
        <p:spPr>
          <a:xfrm>
            <a:off x="6732240" y="1484784"/>
            <a:ext cx="1080120"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800" dirty="0" smtClean="0">
                <a:latin typeface="Verdana" panose="020B0604030504040204" pitchFamily="34" charset="0"/>
                <a:ea typeface="Verdana" panose="020B0604030504040204" pitchFamily="34" charset="0"/>
                <a:cs typeface="Verdana" panose="020B0604030504040204" pitchFamily="34" charset="0"/>
              </a:rPr>
              <a:t>DISSEMINATE</a:t>
            </a:r>
            <a:endParaRPr lang="en-GB" sz="800" dirty="0">
              <a:latin typeface="Verdana" panose="020B0604030504040204" pitchFamily="34" charset="0"/>
              <a:ea typeface="Verdana" panose="020B0604030504040204" pitchFamily="34" charset="0"/>
              <a:cs typeface="Verdana" panose="020B0604030504040204" pitchFamily="34" charset="0"/>
            </a:endParaRPr>
          </a:p>
        </p:txBody>
      </p:sp>
      <p:sp>
        <p:nvSpPr>
          <p:cNvPr id="27" name="Rectangle 26"/>
          <p:cNvSpPr/>
          <p:nvPr/>
        </p:nvSpPr>
        <p:spPr>
          <a:xfrm>
            <a:off x="7956376"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EVALUATE</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19" name="Content Placeholder 2"/>
          <p:cNvSpPr>
            <a:spLocks noGrp="1"/>
          </p:cNvSpPr>
          <p:nvPr>
            <p:ph idx="1"/>
          </p:nvPr>
        </p:nvSpPr>
        <p:spPr>
          <a:xfrm>
            <a:off x="515479" y="2420888"/>
            <a:ext cx="3811989" cy="360040"/>
          </a:xfrm>
        </p:spPr>
        <p:txBody>
          <a:bodyPr/>
          <a:lstStyle/>
          <a:p>
            <a:pPr marL="0" indent="0">
              <a:buNone/>
            </a:pPr>
            <a:r>
              <a:rPr lang="en-GB" sz="1100" dirty="0" smtClean="0"/>
              <a:t>Eurostat: Data collection by file format (2014)</a:t>
            </a:r>
            <a:endParaRPr lang="en-GB" sz="1100" dirty="0"/>
          </a:p>
        </p:txBody>
      </p:sp>
      <p:pic>
        <p:nvPicPr>
          <p:cNvPr id="20" name="Picture 19"/>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0758" y="2780928"/>
            <a:ext cx="3816424" cy="2520280"/>
          </a:xfrm>
          <a:prstGeom prst="rect">
            <a:avLst/>
          </a:prstGeom>
          <a:noFill/>
          <a:ln>
            <a:noFill/>
          </a:ln>
        </p:spPr>
      </p:pic>
      <p:sp>
        <p:nvSpPr>
          <p:cNvPr id="34" name="Content Placeholder 2"/>
          <p:cNvSpPr txBox="1">
            <a:spLocks/>
          </p:cNvSpPr>
          <p:nvPr/>
        </p:nvSpPr>
        <p:spPr bwMode="auto">
          <a:xfrm>
            <a:off x="4571998" y="2505347"/>
            <a:ext cx="4392490" cy="3528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F5494"/>
              </a:buClr>
              <a:buFont typeface="Arial" pitchFamily="34" charset="0"/>
              <a:buChar char="•"/>
              <a:defRPr sz="2400" i="0">
                <a:solidFill>
                  <a:srgbClr val="0F5494"/>
                </a:solidFill>
                <a:latin typeface="+mn-lt"/>
                <a:ea typeface="+mn-ea"/>
                <a:cs typeface="+mn-cs"/>
              </a:defRPr>
            </a:lvl1pPr>
            <a:lvl2pPr marL="742950" indent="-285750" algn="l" rtl="0" eaLnBrk="0" fontAlgn="base" hangingPunct="0">
              <a:spcBef>
                <a:spcPct val="20000"/>
              </a:spcBef>
              <a:spcAft>
                <a:spcPct val="0"/>
              </a:spcAft>
              <a:buClr>
                <a:srgbClr val="0F5494"/>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179388" indent="-179388">
              <a:spcBef>
                <a:spcPts val="0"/>
              </a:spcBef>
              <a:spcAft>
                <a:spcPts val="1200"/>
              </a:spcAft>
            </a:pPr>
            <a:r>
              <a:rPr lang="en-GB" sz="1400" b="0" kern="0" dirty="0" smtClean="0"/>
              <a:t>SDMX-ML + EDI = 47.5% exchanged files.</a:t>
            </a:r>
            <a:br>
              <a:rPr lang="en-GB" sz="1400" b="0" kern="0" dirty="0" smtClean="0"/>
            </a:br>
            <a:r>
              <a:rPr lang="en-GB" sz="1400" b="0" kern="0" dirty="0" smtClean="0"/>
              <a:t>SDMX-EDI declining, XML increasing</a:t>
            </a:r>
          </a:p>
          <a:p>
            <a:pPr marL="179388" indent="-179388">
              <a:spcBef>
                <a:spcPts val="0"/>
              </a:spcBef>
              <a:spcAft>
                <a:spcPts val="1200"/>
              </a:spcAft>
            </a:pPr>
            <a:r>
              <a:rPr lang="en-GB" sz="1400" b="0" kern="0" dirty="0" smtClean="0"/>
              <a:t>CSV/Excel (</a:t>
            </a:r>
            <a:r>
              <a:rPr lang="en-GB" sz="1400" b="0" kern="0" dirty="0" err="1" smtClean="0"/>
              <a:t>mappable</a:t>
            </a:r>
            <a:r>
              <a:rPr lang="en-GB" sz="1400" b="0" kern="0" dirty="0" smtClean="0"/>
              <a:t> to SDMX)= 33.5%</a:t>
            </a:r>
            <a:br>
              <a:rPr lang="en-GB" sz="1400" b="0" kern="0" dirty="0" smtClean="0"/>
            </a:br>
            <a:r>
              <a:rPr lang="en-GB" sz="1400" b="0" kern="0" dirty="0" smtClean="0"/>
              <a:t>Examples </a:t>
            </a:r>
            <a:r>
              <a:rPr lang="en-GB" sz="1400" b="0" kern="0" dirty="0"/>
              <a:t>of lowering the burden to data </a:t>
            </a:r>
            <a:r>
              <a:rPr lang="en-GB" sz="1400" b="0" kern="0" dirty="0" smtClean="0"/>
              <a:t>providers, with </a:t>
            </a:r>
            <a:r>
              <a:rPr lang="en-GB" sz="1400" b="0" kern="0" dirty="0" err="1" smtClean="0"/>
              <a:t>webforms</a:t>
            </a:r>
            <a:r>
              <a:rPr lang="en-GB" sz="1400" b="0" kern="0" dirty="0" smtClean="0"/>
              <a:t> and CSV/SDMX</a:t>
            </a:r>
          </a:p>
          <a:p>
            <a:pPr marL="0" indent="0">
              <a:spcBef>
                <a:spcPts val="0"/>
              </a:spcBef>
              <a:spcAft>
                <a:spcPts val="1200"/>
              </a:spcAft>
              <a:buNone/>
            </a:pPr>
            <a:r>
              <a:rPr lang="en-GB" sz="1400" b="0" kern="0" dirty="0" smtClean="0"/>
              <a:t>Some issues:</a:t>
            </a:r>
          </a:p>
          <a:p>
            <a:pPr marL="179388" indent="-179388">
              <a:spcBef>
                <a:spcPts val="0"/>
              </a:spcBef>
              <a:spcAft>
                <a:spcPts val="1200"/>
              </a:spcAft>
            </a:pPr>
            <a:r>
              <a:rPr lang="en-GB" sz="1400" b="0" kern="0" dirty="0" smtClean="0"/>
              <a:t>Business buy-in slow, as considerable initial investment needed </a:t>
            </a:r>
          </a:p>
          <a:p>
            <a:pPr marL="179388" indent="-179388">
              <a:spcBef>
                <a:spcPts val="0"/>
              </a:spcBef>
              <a:spcAft>
                <a:spcPts val="1200"/>
              </a:spcAft>
            </a:pPr>
            <a:r>
              <a:rPr lang="en-GB" sz="1400" b="0" kern="0" dirty="0" smtClean="0"/>
              <a:t>Real advantages not clear enough for the business</a:t>
            </a:r>
          </a:p>
          <a:p>
            <a:pPr marL="179388" indent="-179388">
              <a:spcBef>
                <a:spcPts val="0"/>
              </a:spcBef>
              <a:spcAft>
                <a:spcPts val="1200"/>
              </a:spcAft>
            </a:pPr>
            <a:r>
              <a:rPr lang="en-GB" sz="1400" b="0" kern="0" dirty="0" smtClean="0"/>
              <a:t>Heavy project management needed </a:t>
            </a:r>
          </a:p>
          <a:p>
            <a:pPr marL="179388" indent="-179388">
              <a:spcBef>
                <a:spcPts val="0"/>
              </a:spcBef>
              <a:spcAft>
                <a:spcPts val="1200"/>
              </a:spcAft>
            </a:pPr>
            <a:endParaRPr lang="en-GB" sz="1400" b="0" kern="0" dirty="0" smtClean="0"/>
          </a:p>
          <a:p>
            <a:pPr marL="179388" indent="-179388">
              <a:spcBef>
                <a:spcPts val="0"/>
              </a:spcBef>
              <a:spcAft>
                <a:spcPts val="600"/>
              </a:spcAft>
            </a:pPr>
            <a:endParaRPr lang="en-GB" sz="1400" b="0" kern="0" dirty="0"/>
          </a:p>
        </p:txBody>
      </p:sp>
    </p:spTree>
    <p:extLst>
      <p:ext uri="{BB962C8B-B14F-4D97-AF65-F5344CB8AC3E}">
        <p14:creationId xmlns:p14="http://schemas.microsoft.com/office/powerpoint/2010/main" val="7783906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F13BA520-69FB-49A5-B99F-D884F212848B}" type="slidenum">
              <a:rPr lang="en-GB" smtClean="0"/>
              <a:pPr>
                <a:defRPr/>
              </a:pPr>
              <a:t>6</a:t>
            </a:fld>
            <a:endParaRPr lang="en-GB" dirty="0"/>
          </a:p>
        </p:txBody>
      </p:sp>
      <p:sp>
        <p:nvSpPr>
          <p:cNvPr id="7" name="Rectangle 6"/>
          <p:cNvSpPr/>
          <p:nvPr/>
        </p:nvSpPr>
        <p:spPr>
          <a:xfrm>
            <a:off x="241673"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SPECIFY NEEDS</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1" name="Rectangle 20"/>
          <p:cNvSpPr/>
          <p:nvPr/>
        </p:nvSpPr>
        <p:spPr>
          <a:xfrm>
            <a:off x="1341240"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DESIGN</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2" name="Rectangle 21"/>
          <p:cNvSpPr/>
          <p:nvPr/>
        </p:nvSpPr>
        <p:spPr>
          <a:xfrm>
            <a:off x="2411760"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BUILD</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3" name="Rectangle 22"/>
          <p:cNvSpPr/>
          <p:nvPr/>
        </p:nvSpPr>
        <p:spPr>
          <a:xfrm>
            <a:off x="3491880" y="1484784"/>
            <a:ext cx="936104" cy="504056"/>
          </a:xfrm>
          <a:prstGeom prst="rect">
            <a:avLst/>
          </a:prstGeom>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COLLECT</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4" name="Rectangle 23"/>
          <p:cNvSpPr/>
          <p:nvPr/>
        </p:nvSpPr>
        <p:spPr>
          <a:xfrm>
            <a:off x="4571998"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PROCESS</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5" name="Rectangle 24"/>
          <p:cNvSpPr/>
          <p:nvPr/>
        </p:nvSpPr>
        <p:spPr>
          <a:xfrm>
            <a:off x="5652120"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ANALYSE</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6" name="Rectangle 25"/>
          <p:cNvSpPr/>
          <p:nvPr/>
        </p:nvSpPr>
        <p:spPr>
          <a:xfrm>
            <a:off x="6732240" y="1484784"/>
            <a:ext cx="1080120"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800" dirty="0" smtClean="0">
                <a:latin typeface="Verdana" panose="020B0604030504040204" pitchFamily="34" charset="0"/>
                <a:ea typeface="Verdana" panose="020B0604030504040204" pitchFamily="34" charset="0"/>
                <a:cs typeface="Verdana" panose="020B0604030504040204" pitchFamily="34" charset="0"/>
              </a:rPr>
              <a:t>DISSEMINATE</a:t>
            </a:r>
            <a:endParaRPr lang="en-GB" sz="800" dirty="0">
              <a:latin typeface="Verdana" panose="020B0604030504040204" pitchFamily="34" charset="0"/>
              <a:ea typeface="Verdana" panose="020B0604030504040204" pitchFamily="34" charset="0"/>
              <a:cs typeface="Verdana" panose="020B0604030504040204" pitchFamily="34" charset="0"/>
            </a:endParaRPr>
          </a:p>
        </p:txBody>
      </p:sp>
      <p:sp>
        <p:nvSpPr>
          <p:cNvPr id="27" name="Rectangle 26"/>
          <p:cNvSpPr/>
          <p:nvPr/>
        </p:nvSpPr>
        <p:spPr>
          <a:xfrm>
            <a:off x="7956376"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EVALUATE</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8" name="Rectangle 3"/>
          <p:cNvSpPr txBox="1">
            <a:spLocks noChangeArrowheads="1"/>
          </p:cNvSpPr>
          <p:nvPr/>
        </p:nvSpPr>
        <p:spPr bwMode="auto">
          <a:xfrm>
            <a:off x="176807" y="2204865"/>
            <a:ext cx="8784976"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F5494"/>
              </a:buClr>
              <a:buFont typeface="Arial" pitchFamily="34" charset="0"/>
              <a:buChar char="•"/>
              <a:defRPr sz="2400" i="0">
                <a:solidFill>
                  <a:srgbClr val="0F5494"/>
                </a:solidFill>
                <a:latin typeface="+mn-lt"/>
                <a:ea typeface="+mn-ea"/>
                <a:cs typeface="+mn-cs"/>
              </a:defRPr>
            </a:lvl1pPr>
            <a:lvl2pPr marL="742950" indent="-285750" algn="l" rtl="0" eaLnBrk="0" fontAlgn="base" hangingPunct="0">
              <a:spcBef>
                <a:spcPct val="20000"/>
              </a:spcBef>
              <a:spcAft>
                <a:spcPct val="0"/>
              </a:spcAft>
              <a:buClr>
                <a:srgbClr val="0F5494"/>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0" indent="0">
              <a:buFont typeface="Arial" pitchFamily="34" charset="0"/>
              <a:buNone/>
              <a:defRPr/>
            </a:pPr>
            <a:endParaRPr lang="en-GB" sz="400" b="0" dirty="0" smtClean="0"/>
          </a:p>
          <a:p>
            <a:pPr marL="0" indent="0" algn="ctr">
              <a:buNone/>
              <a:defRPr/>
            </a:pPr>
            <a:r>
              <a:rPr lang="en-GB" dirty="0" smtClean="0">
                <a:latin typeface="+mj-lt"/>
              </a:rPr>
              <a:t>A Hundred DSDs shared with ESS countries</a:t>
            </a:r>
            <a:endParaRPr lang="en-GB"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031" y="2860551"/>
            <a:ext cx="4709034" cy="3128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Content Placeholder 2"/>
          <p:cNvSpPr>
            <a:spLocks noGrp="1"/>
          </p:cNvSpPr>
          <p:nvPr>
            <p:ph idx="1"/>
          </p:nvPr>
        </p:nvSpPr>
        <p:spPr>
          <a:xfrm>
            <a:off x="5724128" y="3140968"/>
            <a:ext cx="2952328" cy="2448272"/>
          </a:xfrm>
        </p:spPr>
        <p:txBody>
          <a:bodyPr/>
          <a:lstStyle/>
          <a:p>
            <a:pPr marL="177800" indent="-177800">
              <a:spcBef>
                <a:spcPts val="0"/>
              </a:spcBef>
              <a:spcAft>
                <a:spcPts val="1200"/>
              </a:spcAft>
            </a:pPr>
            <a:r>
              <a:rPr lang="en-GB" sz="1800" dirty="0" smtClean="0"/>
              <a:t>DSDs used </a:t>
            </a:r>
            <a:r>
              <a:rPr lang="en-GB" sz="1800" dirty="0"/>
              <a:t>for regular data exchange within the European Statistical </a:t>
            </a:r>
            <a:r>
              <a:rPr lang="en-GB" sz="1800" dirty="0" smtClean="0"/>
              <a:t>System</a:t>
            </a:r>
          </a:p>
          <a:p>
            <a:pPr marL="177800" indent="-177800">
              <a:spcBef>
                <a:spcPts val="0"/>
              </a:spcBef>
              <a:spcAft>
                <a:spcPts val="1200"/>
              </a:spcAft>
            </a:pPr>
            <a:r>
              <a:rPr lang="en-GB" sz="1800" dirty="0" smtClean="0"/>
              <a:t>DSDs for global use with </a:t>
            </a:r>
            <a:r>
              <a:rPr lang="en-GB" sz="1800" dirty="0"/>
              <a:t>international </a:t>
            </a:r>
            <a:r>
              <a:rPr lang="en-GB" sz="1800" dirty="0" smtClean="0"/>
              <a:t>org.  (national accounts, </a:t>
            </a:r>
            <a:r>
              <a:rPr lang="en-GB" sz="1800" dirty="0" err="1" smtClean="0"/>
              <a:t>BoP</a:t>
            </a:r>
            <a:r>
              <a:rPr lang="en-GB" sz="1800" dirty="0" smtClean="0"/>
              <a:t>,…)</a:t>
            </a:r>
            <a:endParaRPr lang="de-DE" sz="1800" dirty="0"/>
          </a:p>
        </p:txBody>
      </p:sp>
    </p:spTree>
    <p:extLst>
      <p:ext uri="{BB962C8B-B14F-4D97-AF65-F5344CB8AC3E}">
        <p14:creationId xmlns:p14="http://schemas.microsoft.com/office/powerpoint/2010/main" val="11346616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235697" y="2276872"/>
            <a:ext cx="4120280" cy="792088"/>
          </a:xfrm>
        </p:spPr>
        <p:txBody>
          <a:bodyPr/>
          <a:lstStyle/>
          <a:p>
            <a:pPr marL="0" indent="0" algn="ctr" eaLnBrk="1" hangingPunct="1"/>
            <a:r>
              <a:rPr lang="en-GB" altLang="en-US" sz="2000" dirty="0" smtClean="0"/>
              <a:t>Reference Metadata: full compliance with SDMX</a:t>
            </a:r>
          </a:p>
        </p:txBody>
      </p:sp>
      <p:grpSp>
        <p:nvGrpSpPr>
          <p:cNvPr id="16387" name="Group 1"/>
          <p:cNvGrpSpPr>
            <a:grpSpLocks/>
          </p:cNvGrpSpPr>
          <p:nvPr/>
        </p:nvGrpSpPr>
        <p:grpSpPr bwMode="auto">
          <a:xfrm>
            <a:off x="3131840" y="2386978"/>
            <a:ext cx="5256682" cy="3814763"/>
            <a:chOff x="1979128" y="2349485"/>
            <a:chExt cx="5062415" cy="3815213"/>
          </a:xfrm>
        </p:grpSpPr>
        <p:sp>
          <p:nvSpPr>
            <p:cNvPr id="3" name="Freeform 2"/>
            <p:cNvSpPr/>
            <p:nvPr/>
          </p:nvSpPr>
          <p:spPr>
            <a:xfrm rot="2562362">
              <a:off x="3461817" y="5026326"/>
              <a:ext cx="577836" cy="38104"/>
            </a:xfrm>
            <a:custGeom>
              <a:avLst/>
              <a:gdLst/>
              <a:ahLst/>
              <a:cxnLst/>
              <a:rect l="0" t="0" r="0" b="0"/>
              <a:pathLst>
                <a:path>
                  <a:moveTo>
                    <a:pt x="0" y="19379"/>
                  </a:moveTo>
                  <a:lnTo>
                    <a:pt x="577510" y="19379"/>
                  </a:lnTo>
                </a:path>
              </a:pathLst>
            </a:custGeom>
            <a:noFill/>
          </p:spPr>
          <p:style>
            <a:lnRef idx="2">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sp>
        <p:sp>
          <p:nvSpPr>
            <p:cNvPr id="4" name="Freeform 3"/>
            <p:cNvSpPr/>
            <p:nvPr/>
          </p:nvSpPr>
          <p:spPr>
            <a:xfrm>
              <a:off x="3538015" y="4237246"/>
              <a:ext cx="642922" cy="39692"/>
            </a:xfrm>
            <a:custGeom>
              <a:avLst/>
              <a:gdLst/>
              <a:ahLst/>
              <a:cxnLst/>
              <a:rect l="0" t="0" r="0" b="0"/>
              <a:pathLst>
                <a:path>
                  <a:moveTo>
                    <a:pt x="0" y="19379"/>
                  </a:moveTo>
                  <a:lnTo>
                    <a:pt x="642187" y="19379"/>
                  </a:lnTo>
                </a:path>
              </a:pathLst>
            </a:custGeom>
            <a:noFill/>
          </p:spPr>
          <p:style>
            <a:lnRef idx="2">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sp>
        <p:sp>
          <p:nvSpPr>
            <p:cNvPr id="5" name="Freeform 4"/>
            <p:cNvSpPr/>
            <p:nvPr/>
          </p:nvSpPr>
          <p:spPr>
            <a:xfrm rot="19037638">
              <a:off x="3461817" y="3449753"/>
              <a:ext cx="577836" cy="38104"/>
            </a:xfrm>
            <a:custGeom>
              <a:avLst/>
              <a:gdLst/>
              <a:ahLst/>
              <a:cxnLst/>
              <a:rect l="0" t="0" r="0" b="0"/>
              <a:pathLst>
                <a:path>
                  <a:moveTo>
                    <a:pt x="0" y="19379"/>
                  </a:moveTo>
                  <a:lnTo>
                    <a:pt x="577510" y="19379"/>
                  </a:lnTo>
                </a:path>
              </a:pathLst>
            </a:custGeom>
            <a:noFill/>
          </p:spPr>
          <p:style>
            <a:lnRef idx="2">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sp>
        <p:sp>
          <p:nvSpPr>
            <p:cNvPr id="7" name="Oval 6"/>
            <p:cNvSpPr/>
            <p:nvPr/>
          </p:nvSpPr>
          <p:spPr>
            <a:xfrm>
              <a:off x="1979128" y="3340032"/>
              <a:ext cx="1834118" cy="1834118"/>
            </a:xfrm>
            <a:prstGeom prst="ellipse">
              <a:avLst/>
            </a:prstGeom>
            <a:blipFill dpi="0" rotWithShape="1">
              <a:blip r:embed="rId3"/>
              <a:srcRect/>
              <a:tile tx="0" ty="0" sx="100000" sy="100000" flip="none" algn="ctr"/>
            </a:blipFill>
          </p:spPr>
          <p:style>
            <a:lnRef idx="0">
              <a:schemeClr val="lt1">
                <a:hueOff val="0"/>
                <a:satOff val="0"/>
                <a:lumOff val="0"/>
                <a:alphaOff val="0"/>
              </a:schemeClr>
            </a:lnRef>
            <a:fillRef idx="3">
              <a:scrgbClr r="0" g="0" b="0"/>
            </a:fillRef>
            <a:effectRef idx="3">
              <a:schemeClr val="accent5">
                <a:hueOff val="0"/>
                <a:satOff val="0"/>
                <a:lumOff val="0"/>
                <a:alphaOff val="0"/>
              </a:schemeClr>
            </a:effectRef>
            <a:fontRef idx="minor">
              <a:schemeClr val="lt1"/>
            </a:fontRef>
          </p:style>
        </p:sp>
        <p:sp>
          <p:nvSpPr>
            <p:cNvPr id="8" name="Freeform 7"/>
            <p:cNvSpPr/>
            <p:nvPr/>
          </p:nvSpPr>
          <p:spPr>
            <a:xfrm>
              <a:off x="3816610" y="2349485"/>
              <a:ext cx="1330893" cy="1100471"/>
            </a:xfrm>
            <a:custGeom>
              <a:avLst/>
              <a:gdLst>
                <a:gd name="connsiteX0" fmla="*/ 0 w 1100471"/>
                <a:gd name="connsiteY0" fmla="*/ 550236 h 1100471"/>
                <a:gd name="connsiteX1" fmla="*/ 550236 w 1100471"/>
                <a:gd name="connsiteY1" fmla="*/ 0 h 1100471"/>
                <a:gd name="connsiteX2" fmla="*/ 1100472 w 1100471"/>
                <a:gd name="connsiteY2" fmla="*/ 550236 h 1100471"/>
                <a:gd name="connsiteX3" fmla="*/ 550236 w 1100471"/>
                <a:gd name="connsiteY3" fmla="*/ 1100472 h 1100471"/>
                <a:gd name="connsiteX4" fmla="*/ 0 w 1100471"/>
                <a:gd name="connsiteY4" fmla="*/ 550236 h 110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471" h="1100471">
                  <a:moveTo>
                    <a:pt x="0" y="550236"/>
                  </a:moveTo>
                  <a:cubicBezTo>
                    <a:pt x="0" y="246349"/>
                    <a:pt x="246349" y="0"/>
                    <a:pt x="550236" y="0"/>
                  </a:cubicBezTo>
                  <a:cubicBezTo>
                    <a:pt x="854123" y="0"/>
                    <a:pt x="1100472" y="246349"/>
                    <a:pt x="1100472" y="550236"/>
                  </a:cubicBezTo>
                  <a:cubicBezTo>
                    <a:pt x="1100472" y="854123"/>
                    <a:pt x="854123" y="1100472"/>
                    <a:pt x="550236" y="1100472"/>
                  </a:cubicBezTo>
                  <a:cubicBezTo>
                    <a:pt x="246349" y="1100472"/>
                    <a:pt x="0" y="854123"/>
                    <a:pt x="0" y="550236"/>
                  </a:cubicBezTo>
                  <a:close/>
                </a:path>
              </a:pathLst>
            </a:custGeom>
          </p:spPr>
          <p:style>
            <a:lnRef idx="0">
              <a:schemeClr val="lt1">
                <a:hueOff val="0"/>
                <a:satOff val="0"/>
                <a:lumOff val="0"/>
                <a:alphaOff val="0"/>
              </a:schemeClr>
            </a:lnRef>
            <a:fillRef idx="3">
              <a:schemeClr val="accent5">
                <a:hueOff val="1085675"/>
                <a:satOff val="3732"/>
                <a:lumOff val="-17909"/>
                <a:alphaOff val="0"/>
              </a:schemeClr>
            </a:fillRef>
            <a:effectRef idx="3">
              <a:schemeClr val="accent5">
                <a:hueOff val="1085675"/>
                <a:satOff val="3732"/>
                <a:lumOff val="-17909"/>
                <a:alphaOff val="0"/>
              </a:schemeClr>
            </a:effectRef>
            <a:fontRef idx="minor">
              <a:schemeClr val="lt1"/>
            </a:fontRef>
          </p:style>
          <p:txBody>
            <a:bodyPr lIns="171955" tIns="171955" rIns="171955" bIns="171955" spcCol="1270" anchor="ctr"/>
            <a:lstStyle/>
            <a:p>
              <a:pPr algn="ctr" defTabSz="755650">
                <a:lnSpc>
                  <a:spcPct val="90000"/>
                </a:lnSpc>
                <a:spcAft>
                  <a:spcPct val="35000"/>
                </a:spcAft>
                <a:defRPr/>
              </a:pPr>
              <a:r>
                <a:rPr lang="en-GB" sz="1600" dirty="0"/>
                <a:t>ESMS</a:t>
              </a:r>
            </a:p>
          </p:txBody>
        </p:sp>
        <p:sp>
          <p:nvSpPr>
            <p:cNvPr id="9" name="Freeform 8"/>
            <p:cNvSpPr/>
            <p:nvPr/>
          </p:nvSpPr>
          <p:spPr>
            <a:xfrm>
              <a:off x="5377883" y="2368537"/>
              <a:ext cx="1650961" cy="1100268"/>
            </a:xfrm>
            <a:custGeom>
              <a:avLst/>
              <a:gdLst>
                <a:gd name="connsiteX0" fmla="*/ 0 w 1650707"/>
                <a:gd name="connsiteY0" fmla="*/ 0 h 1100471"/>
                <a:gd name="connsiteX1" fmla="*/ 1650707 w 1650707"/>
                <a:gd name="connsiteY1" fmla="*/ 0 h 1100471"/>
                <a:gd name="connsiteX2" fmla="*/ 1650707 w 1650707"/>
                <a:gd name="connsiteY2" fmla="*/ 1100471 h 1100471"/>
                <a:gd name="connsiteX3" fmla="*/ 0 w 1650707"/>
                <a:gd name="connsiteY3" fmla="*/ 1100471 h 1100471"/>
                <a:gd name="connsiteX4" fmla="*/ 0 w 1650707"/>
                <a:gd name="connsiteY4" fmla="*/ 0 h 110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0707" h="1100471">
                  <a:moveTo>
                    <a:pt x="0" y="0"/>
                  </a:moveTo>
                  <a:lnTo>
                    <a:pt x="1650707" y="0"/>
                  </a:lnTo>
                  <a:lnTo>
                    <a:pt x="1650707" y="1100471"/>
                  </a:lnTo>
                  <a:lnTo>
                    <a:pt x="0" y="110047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0" tIns="0" rIns="0" bIns="0" spcCol="1270" anchor="ctr"/>
            <a:lstStyle/>
            <a:p>
              <a:pPr marL="171450" lvl="1" indent="-171450" defTabSz="711200">
                <a:lnSpc>
                  <a:spcPct val="90000"/>
                </a:lnSpc>
                <a:spcAft>
                  <a:spcPct val="15000"/>
                </a:spcAft>
                <a:buFontTx/>
                <a:buChar char="••"/>
                <a:defRPr/>
              </a:pPr>
              <a:r>
                <a:rPr lang="en-GB" sz="1600" dirty="0">
                  <a:solidFill>
                    <a:srgbClr val="0F5494"/>
                  </a:solidFill>
                </a:rPr>
                <a:t>Euro SDMX Metadata Structure</a:t>
              </a:r>
            </a:p>
          </p:txBody>
        </p:sp>
        <p:sp>
          <p:nvSpPr>
            <p:cNvPr id="10" name="Freeform 9"/>
            <p:cNvSpPr/>
            <p:nvPr/>
          </p:nvSpPr>
          <p:spPr>
            <a:xfrm>
              <a:off x="4180316" y="3706856"/>
              <a:ext cx="1255211" cy="1100471"/>
            </a:xfrm>
            <a:custGeom>
              <a:avLst/>
              <a:gdLst>
                <a:gd name="connsiteX0" fmla="*/ 0 w 1100471"/>
                <a:gd name="connsiteY0" fmla="*/ 550236 h 1100471"/>
                <a:gd name="connsiteX1" fmla="*/ 550236 w 1100471"/>
                <a:gd name="connsiteY1" fmla="*/ 0 h 1100471"/>
                <a:gd name="connsiteX2" fmla="*/ 1100472 w 1100471"/>
                <a:gd name="connsiteY2" fmla="*/ 550236 h 1100471"/>
                <a:gd name="connsiteX3" fmla="*/ 550236 w 1100471"/>
                <a:gd name="connsiteY3" fmla="*/ 1100472 h 1100471"/>
                <a:gd name="connsiteX4" fmla="*/ 0 w 1100471"/>
                <a:gd name="connsiteY4" fmla="*/ 550236 h 110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471" h="1100471">
                  <a:moveTo>
                    <a:pt x="0" y="550236"/>
                  </a:moveTo>
                  <a:cubicBezTo>
                    <a:pt x="0" y="246349"/>
                    <a:pt x="246349" y="0"/>
                    <a:pt x="550236" y="0"/>
                  </a:cubicBezTo>
                  <a:cubicBezTo>
                    <a:pt x="854123" y="0"/>
                    <a:pt x="1100472" y="246349"/>
                    <a:pt x="1100472" y="550236"/>
                  </a:cubicBezTo>
                  <a:cubicBezTo>
                    <a:pt x="1100472" y="854123"/>
                    <a:pt x="854123" y="1100472"/>
                    <a:pt x="550236" y="1100472"/>
                  </a:cubicBezTo>
                  <a:cubicBezTo>
                    <a:pt x="246349" y="1100472"/>
                    <a:pt x="0" y="854123"/>
                    <a:pt x="0" y="550236"/>
                  </a:cubicBezTo>
                  <a:close/>
                </a:path>
              </a:pathLst>
            </a:custGeom>
          </p:spPr>
          <p:style>
            <a:lnRef idx="0">
              <a:schemeClr val="lt1">
                <a:hueOff val="0"/>
                <a:satOff val="0"/>
                <a:lumOff val="0"/>
                <a:alphaOff val="0"/>
              </a:schemeClr>
            </a:lnRef>
            <a:fillRef idx="3">
              <a:schemeClr val="accent5">
                <a:hueOff val="2171350"/>
                <a:satOff val="7464"/>
                <a:lumOff val="-35817"/>
                <a:alphaOff val="0"/>
              </a:schemeClr>
            </a:fillRef>
            <a:effectRef idx="3">
              <a:schemeClr val="accent5">
                <a:hueOff val="2171350"/>
                <a:satOff val="7464"/>
                <a:lumOff val="-35817"/>
                <a:alphaOff val="0"/>
              </a:schemeClr>
            </a:effectRef>
            <a:fontRef idx="minor">
              <a:schemeClr val="lt1"/>
            </a:fontRef>
          </p:style>
          <p:txBody>
            <a:bodyPr lIns="171955" tIns="171955" rIns="171955" bIns="171955" spcCol="1270" anchor="ctr"/>
            <a:lstStyle/>
            <a:p>
              <a:pPr algn="ctr" defTabSz="755650">
                <a:lnSpc>
                  <a:spcPct val="90000"/>
                </a:lnSpc>
                <a:spcAft>
                  <a:spcPct val="35000"/>
                </a:spcAft>
                <a:defRPr/>
              </a:pPr>
              <a:r>
                <a:rPr lang="en-GB" sz="1600" dirty="0"/>
                <a:t>ESQRS</a:t>
              </a:r>
            </a:p>
          </p:txBody>
        </p:sp>
        <p:sp>
          <p:nvSpPr>
            <p:cNvPr id="11" name="Freeform 10"/>
            <p:cNvSpPr/>
            <p:nvPr/>
          </p:nvSpPr>
          <p:spPr>
            <a:xfrm>
              <a:off x="5515912" y="3706958"/>
              <a:ext cx="1525631" cy="1100267"/>
            </a:xfrm>
            <a:custGeom>
              <a:avLst/>
              <a:gdLst>
                <a:gd name="connsiteX0" fmla="*/ 0 w 1650707"/>
                <a:gd name="connsiteY0" fmla="*/ 0 h 1100471"/>
                <a:gd name="connsiteX1" fmla="*/ 1650707 w 1650707"/>
                <a:gd name="connsiteY1" fmla="*/ 0 h 1100471"/>
                <a:gd name="connsiteX2" fmla="*/ 1650707 w 1650707"/>
                <a:gd name="connsiteY2" fmla="*/ 1100471 h 1100471"/>
                <a:gd name="connsiteX3" fmla="*/ 0 w 1650707"/>
                <a:gd name="connsiteY3" fmla="*/ 1100471 h 1100471"/>
                <a:gd name="connsiteX4" fmla="*/ 0 w 1650707"/>
                <a:gd name="connsiteY4" fmla="*/ 0 h 110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0707" h="1100471">
                  <a:moveTo>
                    <a:pt x="0" y="0"/>
                  </a:moveTo>
                  <a:lnTo>
                    <a:pt x="1650707" y="0"/>
                  </a:lnTo>
                  <a:lnTo>
                    <a:pt x="1650707" y="1100471"/>
                  </a:lnTo>
                  <a:lnTo>
                    <a:pt x="0" y="110047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0" tIns="0" rIns="0" bIns="0" spcCol="1270" anchor="ctr"/>
            <a:lstStyle/>
            <a:p>
              <a:pPr marL="171450" lvl="1" indent="-171450" defTabSz="711200">
                <a:lnSpc>
                  <a:spcPct val="90000"/>
                </a:lnSpc>
                <a:spcAft>
                  <a:spcPct val="15000"/>
                </a:spcAft>
                <a:buFontTx/>
                <a:buChar char="••"/>
                <a:defRPr/>
              </a:pPr>
              <a:r>
                <a:rPr lang="en-GB" sz="1600" dirty="0">
                  <a:solidFill>
                    <a:srgbClr val="0F5494"/>
                  </a:solidFill>
                </a:rPr>
                <a:t>ESS Standard for Quality Reports Structure </a:t>
              </a:r>
            </a:p>
          </p:txBody>
        </p:sp>
        <p:sp>
          <p:nvSpPr>
            <p:cNvPr id="12" name="Freeform 11"/>
            <p:cNvSpPr/>
            <p:nvPr/>
          </p:nvSpPr>
          <p:spPr>
            <a:xfrm>
              <a:off x="3816611" y="5064227"/>
              <a:ext cx="1330892" cy="1100471"/>
            </a:xfrm>
            <a:custGeom>
              <a:avLst/>
              <a:gdLst>
                <a:gd name="connsiteX0" fmla="*/ 0 w 1100471"/>
                <a:gd name="connsiteY0" fmla="*/ 550236 h 1100471"/>
                <a:gd name="connsiteX1" fmla="*/ 550236 w 1100471"/>
                <a:gd name="connsiteY1" fmla="*/ 0 h 1100471"/>
                <a:gd name="connsiteX2" fmla="*/ 1100472 w 1100471"/>
                <a:gd name="connsiteY2" fmla="*/ 550236 h 1100471"/>
                <a:gd name="connsiteX3" fmla="*/ 550236 w 1100471"/>
                <a:gd name="connsiteY3" fmla="*/ 1100472 h 1100471"/>
                <a:gd name="connsiteX4" fmla="*/ 0 w 1100471"/>
                <a:gd name="connsiteY4" fmla="*/ 550236 h 110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471" h="1100471">
                  <a:moveTo>
                    <a:pt x="0" y="550236"/>
                  </a:moveTo>
                  <a:cubicBezTo>
                    <a:pt x="0" y="246349"/>
                    <a:pt x="246349" y="0"/>
                    <a:pt x="550236" y="0"/>
                  </a:cubicBezTo>
                  <a:cubicBezTo>
                    <a:pt x="854123" y="0"/>
                    <a:pt x="1100472" y="246349"/>
                    <a:pt x="1100472" y="550236"/>
                  </a:cubicBezTo>
                  <a:cubicBezTo>
                    <a:pt x="1100472" y="854123"/>
                    <a:pt x="854123" y="1100472"/>
                    <a:pt x="550236" y="1100472"/>
                  </a:cubicBezTo>
                  <a:cubicBezTo>
                    <a:pt x="246349" y="1100472"/>
                    <a:pt x="0" y="854123"/>
                    <a:pt x="0" y="550236"/>
                  </a:cubicBezTo>
                  <a:close/>
                </a:path>
              </a:pathLst>
            </a:custGeom>
          </p:spPr>
          <p:style>
            <a:lnRef idx="0">
              <a:schemeClr val="lt1">
                <a:hueOff val="0"/>
                <a:satOff val="0"/>
                <a:lumOff val="0"/>
                <a:alphaOff val="0"/>
              </a:schemeClr>
            </a:lnRef>
            <a:fillRef idx="3">
              <a:schemeClr val="accent5">
                <a:hueOff val="3257024"/>
                <a:satOff val="11196"/>
                <a:lumOff val="-53726"/>
                <a:alphaOff val="0"/>
              </a:schemeClr>
            </a:fillRef>
            <a:effectRef idx="3">
              <a:schemeClr val="accent5">
                <a:hueOff val="3257024"/>
                <a:satOff val="11196"/>
                <a:lumOff val="-53726"/>
                <a:alphaOff val="0"/>
              </a:schemeClr>
            </a:effectRef>
            <a:fontRef idx="minor">
              <a:schemeClr val="lt1"/>
            </a:fontRef>
          </p:style>
          <p:txBody>
            <a:bodyPr lIns="171955" tIns="171955" rIns="171955" bIns="171955" spcCol="1270" anchor="ctr"/>
            <a:lstStyle/>
            <a:p>
              <a:pPr algn="ctr" defTabSz="755650">
                <a:lnSpc>
                  <a:spcPct val="90000"/>
                </a:lnSpc>
                <a:spcAft>
                  <a:spcPct val="35000"/>
                </a:spcAft>
                <a:defRPr/>
              </a:pPr>
              <a:r>
                <a:rPr lang="en-GB" sz="1700" dirty="0" smtClean="0"/>
                <a:t>SIMS</a:t>
              </a:r>
              <a:endParaRPr lang="en-GB" sz="1700" dirty="0"/>
            </a:p>
          </p:txBody>
        </p:sp>
        <p:sp>
          <p:nvSpPr>
            <p:cNvPr id="13" name="Freeform 12"/>
            <p:cNvSpPr/>
            <p:nvPr/>
          </p:nvSpPr>
          <p:spPr>
            <a:xfrm>
              <a:off x="5238525" y="5064430"/>
              <a:ext cx="1594978" cy="1100268"/>
            </a:xfrm>
            <a:custGeom>
              <a:avLst/>
              <a:gdLst>
                <a:gd name="connsiteX0" fmla="*/ 0 w 1650707"/>
                <a:gd name="connsiteY0" fmla="*/ 0 h 1100471"/>
                <a:gd name="connsiteX1" fmla="*/ 1650707 w 1650707"/>
                <a:gd name="connsiteY1" fmla="*/ 0 h 1100471"/>
                <a:gd name="connsiteX2" fmla="*/ 1650707 w 1650707"/>
                <a:gd name="connsiteY2" fmla="*/ 1100471 h 1100471"/>
                <a:gd name="connsiteX3" fmla="*/ 0 w 1650707"/>
                <a:gd name="connsiteY3" fmla="*/ 1100471 h 1100471"/>
                <a:gd name="connsiteX4" fmla="*/ 0 w 1650707"/>
                <a:gd name="connsiteY4" fmla="*/ 0 h 110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0707" h="1100471">
                  <a:moveTo>
                    <a:pt x="0" y="0"/>
                  </a:moveTo>
                  <a:lnTo>
                    <a:pt x="1650707" y="0"/>
                  </a:lnTo>
                  <a:lnTo>
                    <a:pt x="1650707" y="1100471"/>
                  </a:lnTo>
                  <a:lnTo>
                    <a:pt x="0" y="110047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0" tIns="0" rIns="0" bIns="0" spcCol="1270" anchor="ctr"/>
            <a:lstStyle/>
            <a:p>
              <a:pPr marL="171450" lvl="1" indent="-171450" defTabSz="711200">
                <a:lnSpc>
                  <a:spcPct val="90000"/>
                </a:lnSpc>
                <a:spcAft>
                  <a:spcPct val="15000"/>
                </a:spcAft>
                <a:buFontTx/>
                <a:buChar char="••"/>
                <a:defRPr/>
              </a:pPr>
              <a:r>
                <a:rPr lang="en-GB" sz="1600" dirty="0">
                  <a:solidFill>
                    <a:srgbClr val="0F5494"/>
                  </a:solidFill>
                </a:rPr>
                <a:t>Single Integrated Metadata Structure</a:t>
              </a:r>
            </a:p>
          </p:txBody>
        </p:sp>
      </p:grpSp>
      <p:sp>
        <p:nvSpPr>
          <p:cNvPr id="2" name="Slide Number Placeholder 1"/>
          <p:cNvSpPr>
            <a:spLocks noGrp="1"/>
          </p:cNvSpPr>
          <p:nvPr>
            <p:ph type="sldNum" sz="quarter" idx="12"/>
          </p:nvPr>
        </p:nvSpPr>
        <p:spPr/>
        <p:txBody>
          <a:bodyPr/>
          <a:lstStyle/>
          <a:p>
            <a:pPr>
              <a:defRPr/>
            </a:pPr>
            <a:fld id="{F13BA520-69FB-49A5-B99F-D884F212848B}" type="slidenum">
              <a:rPr lang="en-GB" smtClean="0"/>
              <a:pPr>
                <a:defRPr/>
              </a:pPr>
              <a:t>7</a:t>
            </a:fld>
            <a:endParaRPr lang="en-GB" dirty="0"/>
          </a:p>
        </p:txBody>
      </p:sp>
      <p:sp>
        <p:nvSpPr>
          <p:cNvPr id="6" name="TextBox 5"/>
          <p:cNvSpPr txBox="1"/>
          <p:nvPr/>
        </p:nvSpPr>
        <p:spPr>
          <a:xfrm>
            <a:off x="212776" y="3506166"/>
            <a:ext cx="2890167" cy="1815882"/>
          </a:xfrm>
          <a:prstGeom prst="rect">
            <a:avLst/>
          </a:prstGeom>
          <a:noFill/>
        </p:spPr>
        <p:txBody>
          <a:bodyPr wrap="square" rtlCol="0">
            <a:spAutoFit/>
          </a:bodyPr>
          <a:lstStyle/>
          <a:p>
            <a:r>
              <a:rPr lang="en-GB" sz="1600" b="0" dirty="0" smtClean="0">
                <a:solidFill>
                  <a:srgbClr val="0F5494"/>
                </a:solidFill>
                <a:latin typeface="+mn-lt"/>
                <a:cs typeface="+mn-cs"/>
              </a:rPr>
              <a:t>SDMX </a:t>
            </a:r>
            <a:r>
              <a:rPr lang="en-GB" sz="1600" b="0" dirty="0">
                <a:solidFill>
                  <a:srgbClr val="0F5494"/>
                </a:solidFill>
                <a:latin typeface="+mn-lt"/>
                <a:cs typeface="+mn-cs"/>
              </a:rPr>
              <a:t>concepts and codes for creating Metadata Structure </a:t>
            </a:r>
            <a:r>
              <a:rPr lang="en-GB" sz="1600" b="0" dirty="0" smtClean="0">
                <a:solidFill>
                  <a:srgbClr val="0F5494"/>
                </a:solidFill>
                <a:latin typeface="+mn-lt"/>
                <a:cs typeface="+mn-cs"/>
              </a:rPr>
              <a:t>Definitions</a:t>
            </a:r>
            <a:endParaRPr lang="en-GB" sz="1600" b="0" dirty="0">
              <a:solidFill>
                <a:srgbClr val="0F5494"/>
              </a:solidFill>
              <a:latin typeface="+mn-lt"/>
              <a:cs typeface="+mn-cs"/>
            </a:endParaRPr>
          </a:p>
          <a:p>
            <a:endParaRPr lang="en-GB" sz="1600" b="0" dirty="0">
              <a:solidFill>
                <a:srgbClr val="0F5494"/>
              </a:solidFill>
              <a:latin typeface="+mn-lt"/>
              <a:cs typeface="+mn-cs"/>
            </a:endParaRPr>
          </a:p>
          <a:p>
            <a:r>
              <a:rPr lang="en-GB" sz="1600" b="0" dirty="0" smtClean="0">
                <a:solidFill>
                  <a:srgbClr val="0F5494"/>
                </a:solidFill>
                <a:latin typeface="+mn-lt"/>
                <a:cs typeface="+mn-cs"/>
              </a:rPr>
              <a:t>ESS </a:t>
            </a:r>
            <a:r>
              <a:rPr lang="en-GB" sz="1600" b="0" dirty="0">
                <a:solidFill>
                  <a:srgbClr val="0F5494"/>
                </a:solidFill>
                <a:latin typeface="+mn-lt"/>
                <a:cs typeface="+mn-cs"/>
              </a:rPr>
              <a:t>Metadata </a:t>
            </a:r>
            <a:r>
              <a:rPr lang="en-GB" sz="1600" b="0" dirty="0" smtClean="0">
                <a:solidFill>
                  <a:srgbClr val="0F5494"/>
                </a:solidFill>
                <a:latin typeface="+mn-lt"/>
                <a:cs typeface="+mn-cs"/>
              </a:rPr>
              <a:t>Standards </a:t>
            </a:r>
            <a:r>
              <a:rPr lang="en-GB" sz="1600" b="0" dirty="0">
                <a:solidFill>
                  <a:srgbClr val="0F5494"/>
                </a:solidFill>
                <a:latin typeface="+mn-lt"/>
                <a:cs typeface="+mn-cs"/>
              </a:rPr>
              <a:t>covering all Eurostat domains on the </a:t>
            </a:r>
            <a:r>
              <a:rPr lang="en-GB" sz="1600" b="0" dirty="0" smtClean="0">
                <a:solidFill>
                  <a:srgbClr val="0F5494"/>
                </a:solidFill>
                <a:latin typeface="+mn-lt"/>
                <a:cs typeface="+mn-cs"/>
              </a:rPr>
              <a:t>web</a:t>
            </a:r>
            <a:endParaRPr lang="en-GB" sz="1600" b="0" dirty="0">
              <a:solidFill>
                <a:srgbClr val="0F5494"/>
              </a:solidFill>
              <a:latin typeface="+mn-lt"/>
              <a:cs typeface="+mn-cs"/>
            </a:endParaRPr>
          </a:p>
        </p:txBody>
      </p:sp>
      <p:pic>
        <p:nvPicPr>
          <p:cNvPr id="16"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21985" y="4017817"/>
            <a:ext cx="1286828" cy="513397"/>
          </a:xfrm>
          <a:prstGeom prst="rect">
            <a:avLst/>
          </a:prstGeom>
          <a:solidFill>
            <a:schemeClr val="bg1"/>
          </a:solidFill>
          <a:ln>
            <a:noFill/>
          </a:ln>
          <a:extLst/>
        </p:spPr>
      </p:pic>
      <p:sp>
        <p:nvSpPr>
          <p:cNvPr id="25" name="Rectangle 24"/>
          <p:cNvSpPr/>
          <p:nvPr/>
        </p:nvSpPr>
        <p:spPr>
          <a:xfrm>
            <a:off x="241673"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SPECIFY NEEDS</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6" name="Rectangle 25"/>
          <p:cNvSpPr/>
          <p:nvPr/>
        </p:nvSpPr>
        <p:spPr>
          <a:xfrm>
            <a:off x="1341240"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DESIGN</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7" name="Rectangle 26"/>
          <p:cNvSpPr/>
          <p:nvPr/>
        </p:nvSpPr>
        <p:spPr>
          <a:xfrm>
            <a:off x="2411760"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BUILD</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8" name="Rectangle 27"/>
          <p:cNvSpPr/>
          <p:nvPr/>
        </p:nvSpPr>
        <p:spPr>
          <a:xfrm>
            <a:off x="3491880" y="1484784"/>
            <a:ext cx="936104" cy="504056"/>
          </a:xfrm>
          <a:prstGeom prst="rect">
            <a:avLst/>
          </a:prstGeom>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latin typeface="Verdana" panose="020B0604030504040204" pitchFamily="34" charset="0"/>
                <a:ea typeface="Verdana" panose="020B0604030504040204" pitchFamily="34" charset="0"/>
                <a:cs typeface="Verdana" panose="020B0604030504040204" pitchFamily="34" charset="0"/>
              </a:rPr>
              <a:t>COLLECT</a:t>
            </a:r>
          </a:p>
        </p:txBody>
      </p:sp>
      <p:sp>
        <p:nvSpPr>
          <p:cNvPr id="29" name="Rectangle 28"/>
          <p:cNvSpPr/>
          <p:nvPr/>
        </p:nvSpPr>
        <p:spPr>
          <a:xfrm>
            <a:off x="4571998"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PROCESS</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30" name="Rectangle 29"/>
          <p:cNvSpPr/>
          <p:nvPr/>
        </p:nvSpPr>
        <p:spPr>
          <a:xfrm>
            <a:off x="5652120"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ANALYSE</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31" name="Rectangle 30"/>
          <p:cNvSpPr/>
          <p:nvPr/>
        </p:nvSpPr>
        <p:spPr>
          <a:xfrm>
            <a:off x="6732240" y="1484784"/>
            <a:ext cx="1080120" cy="504056"/>
          </a:xfrm>
          <a:prstGeom prst="rect">
            <a:avLst/>
          </a:prstGeom>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800" dirty="0" smtClean="0">
                <a:latin typeface="Verdana" panose="020B0604030504040204" pitchFamily="34" charset="0"/>
                <a:ea typeface="Verdana" panose="020B0604030504040204" pitchFamily="34" charset="0"/>
                <a:cs typeface="Verdana" panose="020B0604030504040204" pitchFamily="34" charset="0"/>
              </a:rPr>
              <a:t>DISSEMINATE</a:t>
            </a:r>
            <a:endParaRPr lang="en-GB" sz="800" dirty="0">
              <a:latin typeface="Verdana" panose="020B0604030504040204" pitchFamily="34" charset="0"/>
              <a:ea typeface="Verdana" panose="020B0604030504040204" pitchFamily="34" charset="0"/>
              <a:cs typeface="Verdana" panose="020B0604030504040204" pitchFamily="34" charset="0"/>
            </a:endParaRPr>
          </a:p>
        </p:txBody>
      </p:sp>
      <p:sp>
        <p:nvSpPr>
          <p:cNvPr id="32" name="Rectangle 31"/>
          <p:cNvSpPr/>
          <p:nvPr/>
        </p:nvSpPr>
        <p:spPr>
          <a:xfrm>
            <a:off x="7956376"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EVALUATE</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4577461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13BA520-69FB-49A5-B99F-D884F212848B}" type="slidenum">
              <a:rPr lang="en-GB" smtClean="0"/>
              <a:pPr>
                <a:defRPr/>
              </a:pPr>
              <a:t>8</a:t>
            </a:fld>
            <a:endParaRPr lang="en-GB" dirty="0"/>
          </a:p>
        </p:txBody>
      </p:sp>
      <p:sp>
        <p:nvSpPr>
          <p:cNvPr id="9" name="TextBox 8"/>
          <p:cNvSpPr txBox="1"/>
          <p:nvPr/>
        </p:nvSpPr>
        <p:spPr>
          <a:xfrm>
            <a:off x="4546156" y="3601098"/>
            <a:ext cx="1624742" cy="307777"/>
          </a:xfrm>
          <a:prstGeom prst="rect">
            <a:avLst/>
          </a:prstGeom>
          <a:noFill/>
        </p:spPr>
        <p:txBody>
          <a:bodyPr wrap="square" rtlCol="0">
            <a:spAutoFit/>
          </a:bodyPr>
          <a:lstStyle/>
          <a:p>
            <a:r>
              <a:rPr lang="en-GB" sz="1400" b="0" dirty="0" smtClean="0">
                <a:solidFill>
                  <a:srgbClr val="0F5494"/>
                </a:solidFill>
              </a:rPr>
              <a:t>Exposed using</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1097" y="3267994"/>
            <a:ext cx="1553344" cy="1157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7492134" y="3655475"/>
            <a:ext cx="1511914" cy="338554"/>
          </a:xfrm>
          <a:prstGeom prst="rect">
            <a:avLst/>
          </a:prstGeom>
          <a:noFill/>
        </p:spPr>
        <p:txBody>
          <a:bodyPr wrap="square" rtlCol="0">
            <a:spAutoFit/>
          </a:bodyPr>
          <a:lstStyle/>
          <a:p>
            <a:r>
              <a:rPr lang="en-GB" sz="1600" dirty="0" smtClean="0">
                <a:solidFill>
                  <a:srgbClr val="0F5494"/>
                </a:solidFill>
              </a:rPr>
              <a:t>SDMX-RI</a:t>
            </a:r>
            <a:endParaRPr lang="en-GB" sz="1600" dirty="0">
              <a:solidFill>
                <a:srgbClr val="0F5494"/>
              </a:solidFill>
            </a:endParaRPr>
          </a:p>
        </p:txBody>
      </p:sp>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47268" y="5022543"/>
            <a:ext cx="2743925" cy="17281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p:nvPr/>
        </p:nvSpPr>
        <p:spPr>
          <a:xfrm>
            <a:off x="7035255" y="4425498"/>
            <a:ext cx="1713209" cy="276999"/>
          </a:xfrm>
          <a:prstGeom prst="rect">
            <a:avLst/>
          </a:prstGeom>
          <a:noFill/>
        </p:spPr>
        <p:txBody>
          <a:bodyPr wrap="square" rtlCol="0">
            <a:spAutoFit/>
          </a:bodyPr>
          <a:lstStyle/>
          <a:p>
            <a:pPr algn="ctr"/>
            <a:r>
              <a:rPr lang="en-GB" sz="1200" b="0" dirty="0" smtClean="0">
                <a:solidFill>
                  <a:srgbClr val="0F5494"/>
                </a:solidFill>
              </a:rPr>
              <a:t>Web dissemination</a:t>
            </a:r>
          </a:p>
        </p:txBody>
      </p:sp>
      <p:sp>
        <p:nvSpPr>
          <p:cNvPr id="16" name="TextBox 15"/>
          <p:cNvSpPr txBox="1"/>
          <p:nvPr/>
        </p:nvSpPr>
        <p:spPr>
          <a:xfrm>
            <a:off x="5508101" y="6351711"/>
            <a:ext cx="2683091" cy="369332"/>
          </a:xfrm>
          <a:prstGeom prst="rect">
            <a:avLst/>
          </a:prstGeom>
          <a:noFill/>
        </p:spPr>
        <p:txBody>
          <a:bodyPr wrap="square" rtlCol="0">
            <a:spAutoFit/>
          </a:bodyPr>
          <a:lstStyle/>
          <a:p>
            <a:pPr algn="ctr"/>
            <a:r>
              <a:rPr lang="en-GB" sz="1800" dirty="0" smtClean="0">
                <a:solidFill>
                  <a:srgbClr val="0F5494"/>
                </a:solidFill>
              </a:rPr>
              <a:t>Census Hub</a:t>
            </a:r>
            <a:endParaRPr lang="en-GB" sz="1800" dirty="0">
              <a:solidFill>
                <a:srgbClr val="0F5494"/>
              </a:solidFill>
            </a:endParaRPr>
          </a:p>
        </p:txBody>
      </p:sp>
      <p:sp>
        <p:nvSpPr>
          <p:cNvPr id="14" name="Down Arrow 13"/>
          <p:cNvSpPr/>
          <p:nvPr/>
        </p:nvSpPr>
        <p:spPr>
          <a:xfrm>
            <a:off x="6603207" y="4464320"/>
            <a:ext cx="432048" cy="548856"/>
          </a:xfrm>
          <a:prstGeom prst="down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sp>
        <p:nvSpPr>
          <p:cNvPr id="21" name="TextBox 20"/>
          <p:cNvSpPr txBox="1"/>
          <p:nvPr/>
        </p:nvSpPr>
        <p:spPr>
          <a:xfrm>
            <a:off x="775173" y="5274493"/>
            <a:ext cx="4978399" cy="1077218"/>
          </a:xfrm>
          <a:prstGeom prst="rect">
            <a:avLst/>
          </a:prstGeom>
          <a:noFill/>
        </p:spPr>
        <p:txBody>
          <a:bodyPr wrap="square" rtlCol="0">
            <a:spAutoFit/>
          </a:bodyPr>
          <a:lstStyle/>
          <a:p>
            <a:pPr marL="285750" indent="-285750">
              <a:buFont typeface="Arial" panose="020B0604020202020204" pitchFamily="34" charset="0"/>
              <a:buChar char="•"/>
            </a:pPr>
            <a:r>
              <a:rPr lang="en-US" altLang="en-US" sz="1600" b="0" dirty="0">
                <a:solidFill>
                  <a:srgbClr val="0F5494"/>
                </a:solidFill>
                <a:latin typeface="+mn-lt"/>
                <a:cs typeface="+mn-cs"/>
              </a:rPr>
              <a:t>Census Hub </a:t>
            </a:r>
            <a:r>
              <a:rPr lang="en-US" altLang="en-US" sz="1600" b="0" dirty="0" smtClean="0">
                <a:solidFill>
                  <a:srgbClr val="0F5494"/>
                </a:solidFill>
                <a:latin typeface="+mn-lt"/>
                <a:cs typeface="+mn-cs"/>
              </a:rPr>
              <a:t>opening: 8 </a:t>
            </a:r>
            <a:r>
              <a:rPr lang="en-US" altLang="en-US" sz="1600" b="0" dirty="0">
                <a:solidFill>
                  <a:srgbClr val="0F5494"/>
                </a:solidFill>
                <a:latin typeface="+mn-lt"/>
                <a:cs typeface="+mn-cs"/>
              </a:rPr>
              <a:t>December </a:t>
            </a:r>
            <a:r>
              <a:rPr lang="en-US" altLang="en-US" sz="1600" b="0" dirty="0" smtClean="0">
                <a:solidFill>
                  <a:srgbClr val="0F5494"/>
                </a:solidFill>
                <a:latin typeface="+mn-lt"/>
                <a:cs typeface="+mn-cs"/>
              </a:rPr>
              <a:t>2014</a:t>
            </a:r>
            <a:endParaRPr lang="en-US" altLang="en-US" sz="1600" b="0" dirty="0">
              <a:solidFill>
                <a:srgbClr val="0F5494"/>
              </a:solidFill>
              <a:latin typeface="+mn-lt"/>
              <a:cs typeface="+mn-cs"/>
            </a:endParaRPr>
          </a:p>
          <a:p>
            <a:pPr marL="285750" indent="-285750">
              <a:buFont typeface="Arial" panose="020B0604020202020204" pitchFamily="34" charset="0"/>
              <a:buChar char="•"/>
            </a:pPr>
            <a:r>
              <a:rPr lang="en-US" altLang="en-US" sz="1600" b="0" dirty="0">
                <a:solidFill>
                  <a:srgbClr val="0F5494"/>
                </a:solidFill>
                <a:latin typeface="+mn-lt"/>
                <a:cs typeface="+mn-cs"/>
              </a:rPr>
              <a:t>32 countries connected (EU &amp; </a:t>
            </a:r>
            <a:r>
              <a:rPr lang="en-US" altLang="en-US" sz="1600" b="0" dirty="0" smtClean="0">
                <a:solidFill>
                  <a:srgbClr val="0F5494"/>
                </a:solidFill>
                <a:latin typeface="+mn-lt"/>
                <a:cs typeface="+mn-cs"/>
              </a:rPr>
              <a:t>EFTA)</a:t>
            </a:r>
          </a:p>
          <a:p>
            <a:pPr marL="285750" indent="-285750">
              <a:buFont typeface="Arial" panose="020B0604020202020204" pitchFamily="34" charset="0"/>
              <a:buChar char="•"/>
            </a:pPr>
            <a:r>
              <a:rPr lang="en-US" altLang="en-US" sz="1600" b="0" dirty="0" smtClean="0">
                <a:solidFill>
                  <a:srgbClr val="0F5494"/>
                </a:solidFill>
                <a:latin typeface="+mn-lt"/>
                <a:cs typeface="+mn-cs"/>
              </a:rPr>
              <a:t>30 </a:t>
            </a:r>
            <a:r>
              <a:rPr lang="en-US" altLang="en-US" sz="1600" b="0" dirty="0">
                <a:solidFill>
                  <a:srgbClr val="0F5494"/>
                </a:solidFill>
                <a:latin typeface="+mn-lt"/>
                <a:cs typeface="+mn-cs"/>
              </a:rPr>
              <a:t>using the </a:t>
            </a:r>
            <a:r>
              <a:rPr lang="en-US" altLang="en-US" sz="1600" b="0" dirty="0" smtClean="0">
                <a:solidFill>
                  <a:srgbClr val="0F5494"/>
                </a:solidFill>
                <a:latin typeface="+mn-lt"/>
                <a:cs typeface="+mn-cs"/>
              </a:rPr>
              <a:t>SDMX-RI</a:t>
            </a:r>
            <a:endParaRPr lang="en-US" altLang="en-US" sz="1600" b="0" dirty="0">
              <a:solidFill>
                <a:srgbClr val="0F5494"/>
              </a:solidFill>
              <a:latin typeface="+mn-lt"/>
              <a:cs typeface="+mn-cs"/>
            </a:endParaRPr>
          </a:p>
          <a:p>
            <a:pPr marL="285750" indent="-285750">
              <a:buFont typeface="Arial" panose="020B0604020202020204" pitchFamily="34" charset="0"/>
              <a:buChar char="•"/>
            </a:pPr>
            <a:r>
              <a:rPr lang="en-US" altLang="en-US" sz="1600" b="0" dirty="0">
                <a:solidFill>
                  <a:srgbClr val="0F5494"/>
                </a:solidFill>
                <a:latin typeface="+mn-lt"/>
                <a:cs typeface="+mn-cs"/>
              </a:rPr>
              <a:t>Until now &gt;50 000 data requests</a:t>
            </a:r>
          </a:p>
        </p:txBody>
      </p:sp>
      <p:sp>
        <p:nvSpPr>
          <p:cNvPr id="23" name="Rectangle 22"/>
          <p:cNvSpPr/>
          <p:nvPr/>
        </p:nvSpPr>
        <p:spPr>
          <a:xfrm>
            <a:off x="241673"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SPECIFY NEEDS</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4" name="Rectangle 23"/>
          <p:cNvSpPr/>
          <p:nvPr/>
        </p:nvSpPr>
        <p:spPr>
          <a:xfrm>
            <a:off x="1341240"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DESIGN</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5" name="Rectangle 24"/>
          <p:cNvSpPr/>
          <p:nvPr/>
        </p:nvSpPr>
        <p:spPr>
          <a:xfrm>
            <a:off x="2411760"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BUILD</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6" name="Rectangle 25"/>
          <p:cNvSpPr/>
          <p:nvPr/>
        </p:nvSpPr>
        <p:spPr>
          <a:xfrm>
            <a:off x="3491880" y="1484784"/>
            <a:ext cx="936104" cy="504056"/>
          </a:xfrm>
          <a:prstGeom prst="rect">
            <a:avLst/>
          </a:prstGeom>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latin typeface="Verdana" panose="020B0604030504040204" pitchFamily="34" charset="0"/>
                <a:ea typeface="Verdana" panose="020B0604030504040204" pitchFamily="34" charset="0"/>
                <a:cs typeface="Verdana" panose="020B0604030504040204" pitchFamily="34" charset="0"/>
              </a:rPr>
              <a:t>COLLECT</a:t>
            </a:r>
          </a:p>
        </p:txBody>
      </p:sp>
      <p:sp>
        <p:nvSpPr>
          <p:cNvPr id="27" name="Rectangle 26"/>
          <p:cNvSpPr/>
          <p:nvPr/>
        </p:nvSpPr>
        <p:spPr>
          <a:xfrm>
            <a:off x="4571998"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PROCESS</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8" name="Rectangle 27"/>
          <p:cNvSpPr/>
          <p:nvPr/>
        </p:nvSpPr>
        <p:spPr>
          <a:xfrm>
            <a:off x="5652120"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ANALYSE</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29" name="Rectangle 28"/>
          <p:cNvSpPr/>
          <p:nvPr/>
        </p:nvSpPr>
        <p:spPr>
          <a:xfrm>
            <a:off x="6732240" y="1484784"/>
            <a:ext cx="1080120" cy="504056"/>
          </a:xfrm>
          <a:prstGeom prst="rect">
            <a:avLst/>
          </a:prstGeom>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800" dirty="0" smtClean="0">
                <a:latin typeface="Verdana" panose="020B0604030504040204" pitchFamily="34" charset="0"/>
                <a:ea typeface="Verdana" panose="020B0604030504040204" pitchFamily="34" charset="0"/>
                <a:cs typeface="Verdana" panose="020B0604030504040204" pitchFamily="34" charset="0"/>
              </a:rPr>
              <a:t>DISSEMINATE</a:t>
            </a:r>
            <a:endParaRPr lang="en-GB" sz="800" dirty="0">
              <a:latin typeface="Verdana" panose="020B0604030504040204" pitchFamily="34" charset="0"/>
              <a:ea typeface="Verdana" panose="020B0604030504040204" pitchFamily="34" charset="0"/>
              <a:cs typeface="Verdana" panose="020B0604030504040204" pitchFamily="34" charset="0"/>
            </a:endParaRPr>
          </a:p>
        </p:txBody>
      </p:sp>
      <p:sp>
        <p:nvSpPr>
          <p:cNvPr id="30" name="Rectangle 29"/>
          <p:cNvSpPr/>
          <p:nvPr/>
        </p:nvSpPr>
        <p:spPr>
          <a:xfrm>
            <a:off x="7956376"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EVALUATE</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31" name="Title 1"/>
          <p:cNvSpPr>
            <a:spLocks noGrp="1"/>
          </p:cNvSpPr>
          <p:nvPr>
            <p:ph type="title"/>
          </p:nvPr>
        </p:nvSpPr>
        <p:spPr>
          <a:xfrm>
            <a:off x="323528" y="2132856"/>
            <a:ext cx="8460938" cy="648072"/>
          </a:xfrm>
        </p:spPr>
        <p:txBody>
          <a:bodyPr/>
          <a:lstStyle/>
          <a:p>
            <a:pPr marL="0" indent="0" algn="ctr"/>
            <a:r>
              <a:rPr lang="en-GB" sz="2000" dirty="0" smtClean="0"/>
              <a:t>SDMX-RI infrastructure enabling buy-in</a:t>
            </a:r>
            <a:br>
              <a:rPr lang="en-GB" sz="2000" dirty="0" smtClean="0"/>
            </a:br>
            <a:r>
              <a:rPr lang="en-GB" sz="2000" dirty="0" smtClean="0"/>
              <a:t>and use of web services for exposing data  </a:t>
            </a:r>
            <a:endParaRPr lang="en-GB" sz="2000" dirty="0"/>
          </a:p>
        </p:txBody>
      </p:sp>
      <p:pic>
        <p:nvPicPr>
          <p:cNvPr id="32"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9836" y="3365134"/>
            <a:ext cx="988740" cy="66967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3" name="TextBox 32"/>
          <p:cNvSpPr txBox="1"/>
          <p:nvPr/>
        </p:nvSpPr>
        <p:spPr>
          <a:xfrm>
            <a:off x="651622" y="3955401"/>
            <a:ext cx="1080120" cy="461665"/>
          </a:xfrm>
          <a:prstGeom prst="rect">
            <a:avLst/>
          </a:prstGeom>
          <a:noFill/>
        </p:spPr>
        <p:txBody>
          <a:bodyPr wrap="square" rtlCol="0">
            <a:spAutoFit/>
          </a:bodyPr>
          <a:lstStyle/>
          <a:p>
            <a:r>
              <a:rPr lang="en-GB" sz="2400" dirty="0" smtClean="0">
                <a:solidFill>
                  <a:srgbClr val="0F5494"/>
                </a:solidFill>
              </a:rPr>
              <a:t>Data</a:t>
            </a:r>
            <a:endParaRPr lang="en-GB" sz="2400" dirty="0">
              <a:solidFill>
                <a:srgbClr val="0F5494"/>
              </a:solidFill>
            </a:endParaRPr>
          </a:p>
        </p:txBody>
      </p:sp>
      <p:pic>
        <p:nvPicPr>
          <p:cNvPr id="34" name="Picture 33" descr="databas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87926" y="3175499"/>
            <a:ext cx="973112" cy="859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4"/>
          <p:cNvSpPr txBox="1"/>
          <p:nvPr/>
        </p:nvSpPr>
        <p:spPr>
          <a:xfrm>
            <a:off x="2011068" y="3652258"/>
            <a:ext cx="1296144" cy="307777"/>
          </a:xfrm>
          <a:prstGeom prst="rect">
            <a:avLst/>
          </a:prstGeom>
          <a:noFill/>
        </p:spPr>
        <p:txBody>
          <a:bodyPr wrap="square" rtlCol="0">
            <a:spAutoFit/>
          </a:bodyPr>
          <a:lstStyle/>
          <a:p>
            <a:r>
              <a:rPr lang="en-GB" sz="1400" b="0" dirty="0" smtClean="0">
                <a:solidFill>
                  <a:srgbClr val="0F5494"/>
                </a:solidFill>
              </a:rPr>
              <a:t>Loaded in</a:t>
            </a:r>
          </a:p>
        </p:txBody>
      </p:sp>
      <p:sp>
        <p:nvSpPr>
          <p:cNvPr id="36" name="TextBox 35"/>
          <p:cNvSpPr txBox="1"/>
          <p:nvPr/>
        </p:nvSpPr>
        <p:spPr>
          <a:xfrm>
            <a:off x="3466036" y="3962801"/>
            <a:ext cx="1080120" cy="461665"/>
          </a:xfrm>
          <a:prstGeom prst="rect">
            <a:avLst/>
          </a:prstGeom>
          <a:noFill/>
        </p:spPr>
        <p:txBody>
          <a:bodyPr wrap="square" rtlCol="0">
            <a:spAutoFit/>
          </a:bodyPr>
          <a:lstStyle/>
          <a:p>
            <a:r>
              <a:rPr lang="en-GB" sz="2400" dirty="0" smtClean="0">
                <a:solidFill>
                  <a:srgbClr val="0F5494"/>
                </a:solidFill>
              </a:rPr>
              <a:t>DDB</a:t>
            </a:r>
            <a:endParaRPr lang="en-GB" sz="2400" dirty="0">
              <a:solidFill>
                <a:srgbClr val="0F5494"/>
              </a:solidFill>
            </a:endParaRPr>
          </a:p>
        </p:txBody>
      </p:sp>
      <p:sp>
        <p:nvSpPr>
          <p:cNvPr id="37" name="Right Arrow 36"/>
          <p:cNvSpPr/>
          <p:nvPr/>
        </p:nvSpPr>
        <p:spPr>
          <a:xfrm>
            <a:off x="2227092" y="4034808"/>
            <a:ext cx="864096" cy="317649"/>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sp>
        <p:nvSpPr>
          <p:cNvPr id="38" name="Right Arrow 37"/>
          <p:cNvSpPr/>
          <p:nvPr/>
        </p:nvSpPr>
        <p:spPr>
          <a:xfrm>
            <a:off x="4648064" y="4020451"/>
            <a:ext cx="1440160" cy="317649"/>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spTree>
    <p:extLst>
      <p:ext uri="{BB962C8B-B14F-4D97-AF65-F5344CB8AC3E}">
        <p14:creationId xmlns:p14="http://schemas.microsoft.com/office/powerpoint/2010/main" val="12774237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8" y="2144316"/>
            <a:ext cx="8229600" cy="504057"/>
          </a:xfrm>
        </p:spPr>
        <p:txBody>
          <a:bodyPr/>
          <a:lstStyle/>
          <a:p>
            <a:pPr algn="ctr"/>
            <a:r>
              <a:rPr lang="en-GB" sz="2400" dirty="0" smtClean="0"/>
              <a:t>SDMX Dissemination Web Services  </a:t>
            </a:r>
            <a:endParaRPr lang="en-GB" sz="2400" dirty="0"/>
          </a:p>
        </p:txBody>
      </p:sp>
      <p:sp>
        <p:nvSpPr>
          <p:cNvPr id="4" name="Slide Number Placeholder 3"/>
          <p:cNvSpPr>
            <a:spLocks noGrp="1"/>
          </p:cNvSpPr>
          <p:nvPr>
            <p:ph type="sldNum" sz="quarter" idx="12"/>
          </p:nvPr>
        </p:nvSpPr>
        <p:spPr/>
        <p:txBody>
          <a:bodyPr/>
          <a:lstStyle/>
          <a:p>
            <a:pPr>
              <a:defRPr/>
            </a:pPr>
            <a:fld id="{F13BA520-69FB-49A5-B99F-D884F212848B}" type="slidenum">
              <a:rPr lang="en-GB" smtClean="0"/>
              <a:pPr>
                <a:defRPr/>
              </a:pPr>
              <a:t>9</a:t>
            </a:fld>
            <a:endParaRPr lang="en-GB" dirty="0"/>
          </a:p>
        </p:txBody>
      </p:sp>
      <p:sp>
        <p:nvSpPr>
          <p:cNvPr id="6" name="Content Placeholder 5"/>
          <p:cNvSpPr>
            <a:spLocks noGrp="1"/>
          </p:cNvSpPr>
          <p:nvPr>
            <p:ph idx="1"/>
          </p:nvPr>
        </p:nvSpPr>
        <p:spPr>
          <a:xfrm>
            <a:off x="395536" y="2708920"/>
            <a:ext cx="3564396" cy="3672408"/>
          </a:xfrm>
        </p:spPr>
        <p:txBody>
          <a:bodyPr/>
          <a:lstStyle/>
          <a:p>
            <a:pPr marL="0" indent="0">
              <a:buNone/>
            </a:pPr>
            <a:r>
              <a:rPr lang="en-GB" sz="1800" dirty="0" smtClean="0"/>
              <a:t>Directly from our dissemination chain:</a:t>
            </a:r>
          </a:p>
          <a:p>
            <a:pPr marL="180975" indent="-161925">
              <a:spcBef>
                <a:spcPts val="600"/>
              </a:spcBef>
              <a:spcAft>
                <a:spcPts val="600"/>
              </a:spcAft>
            </a:pPr>
            <a:r>
              <a:rPr lang="en-GB" sz="1800" dirty="0" smtClean="0"/>
              <a:t>complete </a:t>
            </a:r>
            <a:r>
              <a:rPr lang="en-GB" sz="1800" dirty="0"/>
              <a:t>list of </a:t>
            </a:r>
            <a:r>
              <a:rPr lang="en-GB" sz="1800" dirty="0" smtClean="0"/>
              <a:t>available datasets</a:t>
            </a:r>
            <a:endParaRPr lang="en-GB" sz="1800" dirty="0"/>
          </a:p>
          <a:p>
            <a:pPr marL="180975" indent="-161925">
              <a:spcBef>
                <a:spcPts val="600"/>
              </a:spcBef>
              <a:spcAft>
                <a:spcPts val="600"/>
              </a:spcAft>
            </a:pPr>
            <a:r>
              <a:rPr lang="en-GB" sz="1800" dirty="0" smtClean="0"/>
              <a:t>complete </a:t>
            </a:r>
            <a:r>
              <a:rPr lang="en-GB" sz="1800" dirty="0"/>
              <a:t>structure </a:t>
            </a:r>
            <a:r>
              <a:rPr lang="en-GB" sz="1800" dirty="0" smtClean="0"/>
              <a:t>definition </a:t>
            </a:r>
            <a:r>
              <a:rPr lang="en-GB" sz="1800" dirty="0"/>
              <a:t>of a given </a:t>
            </a:r>
            <a:r>
              <a:rPr lang="en-GB" sz="1800" dirty="0" smtClean="0"/>
              <a:t>dataset</a:t>
            </a:r>
            <a:endParaRPr lang="en-GB" sz="1800" dirty="0"/>
          </a:p>
          <a:p>
            <a:pPr marL="180975" indent="-161925">
              <a:spcBef>
                <a:spcPts val="600"/>
              </a:spcBef>
              <a:spcAft>
                <a:spcPts val="600"/>
              </a:spcAft>
            </a:pPr>
            <a:r>
              <a:rPr lang="en-GB" sz="1800" dirty="0" smtClean="0"/>
              <a:t>download of a </a:t>
            </a:r>
            <a:r>
              <a:rPr lang="en-GB" sz="1800" dirty="0"/>
              <a:t>subset </a:t>
            </a:r>
            <a:r>
              <a:rPr lang="en-GB" sz="1800" dirty="0" smtClean="0"/>
              <a:t>or </a:t>
            </a:r>
            <a:r>
              <a:rPr lang="en-GB" sz="1800" dirty="0"/>
              <a:t>a full dataset, </a:t>
            </a:r>
            <a:r>
              <a:rPr lang="en-GB" sz="1800" dirty="0" smtClean="0"/>
              <a:t>customizing </a:t>
            </a:r>
            <a:r>
              <a:rPr lang="en-GB" sz="1800" dirty="0"/>
              <a:t>requests for </a:t>
            </a:r>
            <a:r>
              <a:rPr lang="en-GB" sz="1800" dirty="0" smtClean="0"/>
              <a:t>da</a:t>
            </a:r>
            <a:r>
              <a:rPr lang="en-GB" sz="1600" dirty="0" smtClean="0"/>
              <a:t>ta </a:t>
            </a:r>
          </a:p>
        </p:txBody>
      </p:sp>
      <p:sp>
        <p:nvSpPr>
          <p:cNvPr id="7" name="Rectangle 6"/>
          <p:cNvSpPr/>
          <p:nvPr/>
        </p:nvSpPr>
        <p:spPr>
          <a:xfrm>
            <a:off x="241673"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SPECIFY NEEDS</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8" name="Rectangle 7"/>
          <p:cNvSpPr/>
          <p:nvPr/>
        </p:nvSpPr>
        <p:spPr>
          <a:xfrm>
            <a:off x="1341240"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DESIGN</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2411760"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BUILD</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10" name="Rectangle 9"/>
          <p:cNvSpPr/>
          <p:nvPr/>
        </p:nvSpPr>
        <p:spPr>
          <a:xfrm>
            <a:off x="3491880" y="1484784"/>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latin typeface="Verdana" panose="020B0604030504040204" pitchFamily="34" charset="0"/>
                <a:ea typeface="Verdana" panose="020B0604030504040204" pitchFamily="34" charset="0"/>
                <a:cs typeface="Verdana" panose="020B0604030504040204" pitchFamily="34" charset="0"/>
              </a:rPr>
              <a:t>COLLECT</a:t>
            </a:r>
          </a:p>
        </p:txBody>
      </p:sp>
      <p:sp>
        <p:nvSpPr>
          <p:cNvPr id="11" name="Rectangle 10"/>
          <p:cNvSpPr/>
          <p:nvPr/>
        </p:nvSpPr>
        <p:spPr>
          <a:xfrm>
            <a:off x="4571998"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PROCESS</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12" name="Rectangle 11"/>
          <p:cNvSpPr/>
          <p:nvPr/>
        </p:nvSpPr>
        <p:spPr>
          <a:xfrm>
            <a:off x="5652120"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ANALYSE</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13" name="Rectangle 12"/>
          <p:cNvSpPr/>
          <p:nvPr/>
        </p:nvSpPr>
        <p:spPr>
          <a:xfrm>
            <a:off x="6732240" y="1484784"/>
            <a:ext cx="1080120" cy="504056"/>
          </a:xfrm>
          <a:prstGeom prst="rect">
            <a:avLst/>
          </a:prstGeom>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800" dirty="0" smtClean="0">
                <a:latin typeface="Verdana" panose="020B0604030504040204" pitchFamily="34" charset="0"/>
                <a:ea typeface="Verdana" panose="020B0604030504040204" pitchFamily="34" charset="0"/>
                <a:cs typeface="Verdana" panose="020B0604030504040204" pitchFamily="34" charset="0"/>
              </a:rPr>
              <a:t>DISSEMINATE</a:t>
            </a:r>
            <a:endParaRPr lang="en-GB" sz="800" dirty="0">
              <a:latin typeface="Verdana" panose="020B0604030504040204" pitchFamily="34" charset="0"/>
              <a:ea typeface="Verdana" panose="020B0604030504040204" pitchFamily="34" charset="0"/>
              <a:cs typeface="Verdana" panose="020B0604030504040204" pitchFamily="34" charset="0"/>
            </a:endParaRPr>
          </a:p>
        </p:txBody>
      </p:sp>
      <p:sp>
        <p:nvSpPr>
          <p:cNvPr id="14" name="Rectangle 13"/>
          <p:cNvSpPr/>
          <p:nvPr/>
        </p:nvSpPr>
        <p:spPr>
          <a:xfrm>
            <a:off x="7956376" y="1482552"/>
            <a:ext cx="936104" cy="504056"/>
          </a:xfrm>
          <a:prstGeom prst="rect">
            <a:avLst/>
          </a:prstGeom>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EVALUATE</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pic>
        <p:nvPicPr>
          <p:cNvPr id="2050" name="Picture 2" descr="C:\Users\pellema\AppData\Local\Microsoft\Windows\Temporary Internet Files\Content.Outlook\HU7T3FUD\ESTAT_Data_Downloa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1920" y="2874144"/>
            <a:ext cx="4883334" cy="221666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117158" y="5445224"/>
            <a:ext cx="4775322" cy="307777"/>
          </a:xfrm>
          <a:prstGeom prst="rect">
            <a:avLst/>
          </a:prstGeom>
          <a:noFill/>
        </p:spPr>
        <p:txBody>
          <a:bodyPr wrap="square" rtlCol="0">
            <a:spAutoFit/>
          </a:bodyPr>
          <a:lstStyle/>
          <a:p>
            <a:r>
              <a:rPr lang="en-GB" sz="1400" b="0" dirty="0">
                <a:solidFill>
                  <a:srgbClr val="0F5494"/>
                </a:solidFill>
              </a:rPr>
              <a:t>http://ec.europa.eu/eurostat/data/web-services</a:t>
            </a:r>
            <a:endParaRPr lang="en-GB" sz="1400" b="0" dirty="0" smtClean="0">
              <a:solidFill>
                <a:srgbClr val="0F5494"/>
              </a:solidFill>
            </a:endParaRPr>
          </a:p>
        </p:txBody>
      </p:sp>
    </p:spTree>
    <p:extLst>
      <p:ext uri="{BB962C8B-B14F-4D97-AF65-F5344CB8AC3E}">
        <p14:creationId xmlns:p14="http://schemas.microsoft.com/office/powerpoint/2010/main" val="740955349"/>
      </p:ext>
    </p:extLst>
  </p:cSld>
  <p:clrMapOvr>
    <a:masterClrMapping/>
  </p:clrMapOvr>
  <p:timing>
    <p:tnLst>
      <p:par>
        <p:cTn id="1" dur="indefinite" restart="never" nodeType="tmRoot"/>
      </p:par>
    </p:tnLst>
  </p:timing>
</p:sld>
</file>

<file path=ppt/theme/theme1.xml><?xml version="1.0" encoding="utf-8"?>
<a:theme xmlns:a="http://schemas.openxmlformats.org/drawingml/2006/main" name="Estat_blue_E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1303</TotalTime>
  <Words>665</Words>
  <Application>Microsoft Office PowerPoint</Application>
  <PresentationFormat>On-screen Show (4:3)</PresentationFormat>
  <Paragraphs>181</Paragraphs>
  <Slides>13</Slides>
  <Notes>9</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Estat_blue_EN</vt:lpstr>
      <vt:lpstr>SDMX@Eurostat: achievements and challenges</vt:lpstr>
      <vt:lpstr>Outline</vt:lpstr>
      <vt:lpstr>Why SDMX?</vt:lpstr>
      <vt:lpstr>PowerPoint Presentation</vt:lpstr>
      <vt:lpstr>PowerPoint Presentation</vt:lpstr>
      <vt:lpstr>PowerPoint Presentation</vt:lpstr>
      <vt:lpstr>Reference Metadata: full compliance with SDMX</vt:lpstr>
      <vt:lpstr>SDMX-RI infrastructure enabling buy-in and use of web services for exposing data  </vt:lpstr>
      <vt:lpstr>SDMX Dissemination Web Services  </vt:lpstr>
      <vt:lpstr>PowerPoint Presentation</vt:lpstr>
      <vt:lpstr>Eurostat SDMX roadmap</vt:lpstr>
      <vt:lpstr>SDMX challenges</vt:lpstr>
      <vt:lpstr>PowerPoint Presentation</vt:lpstr>
    </vt:vector>
  </TitlesOfParts>
  <Company>European Commission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State of play of the ESSnet programme</dc:title>
  <dc:creator>Marco.Pellegrino@ec.europa.eu</dc:creator>
  <cp:lastModifiedBy>PELLEGRINO Marco</cp:lastModifiedBy>
  <cp:revision>269</cp:revision>
  <cp:lastPrinted>2014-04-03T09:36:01Z</cp:lastPrinted>
  <dcterms:created xsi:type="dcterms:W3CDTF">2012-11-16T16:32:03Z</dcterms:created>
  <dcterms:modified xsi:type="dcterms:W3CDTF">2015-09-25T13:20:12Z</dcterms:modified>
</cp:coreProperties>
</file>